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drawings/drawing1.xml" ContentType="application/vnd.openxmlformats-officedocument.drawingml.chartshapes+xml"/>
  <Override PartName="/ppt/drawings/drawing2.xml" ContentType="application/vnd.openxmlformats-officedocument.drawingml.chartshapes+xml"/>
  <Override PartName="/ppt/presentation.xml" ContentType="application/vnd.openxmlformats-officedocument.presentationml.presentation.main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s/slide7.xml" ContentType="application/vnd.openxmlformats-officedocument.presentationml.slide+xml"/>
  <Override PartName="/ppt/slideLayouts/slideLayout3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charts/chart7.xml" ContentType="application/vnd.openxmlformats-officedocument.drawingml.chart+xml"/>
  <Override PartName="/ppt/charts/chart1.xml" ContentType="application/vnd.openxmlformats-officedocument.drawingml.chart+xml"/>
  <Override PartName="/ppt/theme/theme1.xml" ContentType="application/vnd.openxmlformats-officedocument.theme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2.xml" ContentType="application/vnd.openxmlformats-officedocument.drawingml.chart+xml"/>
  <Override PartName="/ppt/charts/chart4.xml" ContentType="application/vnd.openxmlformats-officedocument.drawingml.chart+xml"/>
  <Override PartName="/ppt/charts/chart3.xml" ContentType="application/vnd.openxmlformats-officedocument.drawingml.chart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4" r:id="rId3"/>
    <p:sldId id="265" r:id="rId4"/>
    <p:sldId id="266" r:id="rId5"/>
    <p:sldId id="267" r:id="rId6"/>
    <p:sldId id="268" r:id="rId7"/>
    <p:sldId id="269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customXml" Target="../customXml/item3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openxmlformats.org/officeDocument/2006/relationships/customXml" Target="../customXml/item2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\\10.101.70.20\pdrive\Curriculum%20and%20Instruction%20Unit\Career%20Tech%20Course%20Files\A%20-%20B%20-%20C\AUT%20CARCAM\Curriculum\10-11\Curriculum%20Gap%20Analysis\Gap%20Analysis\Fall%202010\Fall%202010%20CGA%20Analysis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\\10.101.70.20\pdrive\Curriculum%20and%20Instruction%20Unit\Career%20Tech%20Course%20Files\A%20-%20B%20-%20C\AUT%20CARCAM\Curriculum\10-11\Curriculum%20Gap%20Analysis\Gap%20Analysis\Fall%202010\Fall%202010%20CGA%20Analysis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\\10.101.70.20\pdrive\Curriculum%20and%20Instruction%20Unit\Career%20Tech%20Course%20Files\A%20-%20B%20-%20C\AUT%20CARCAM\Curriculum\10-11\Curriculum%20Gap%20Analysis\Gap%20Analysis\Fall%202010\Fall%202010%20CGA%20Analysis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\\10.101.70.20\pdrive\Curriculum%20and%20Instruction%20Unit\Career%20Tech%20Course%20Files\A%20-%20B%20-%20C\AUT%20CARCAM\Curriculum\10-11\Curriculum%20Gap%20Analysis\Gap%20Analysis\Fall%202010\Fall%202010%20CGA%20Analysis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\\10.101.70.20\pdrive\Curriculum%20and%20Instruction%20Unit\Career%20Tech%20Course%20Files\A%20-%20B%20-%20C\AUT%20CARCAM\Curriculum\10-11\Curriculum%20Gap%20Analysis\Gap%20Analysis\Fall%202010\Fall%202010%20CGA%20Analysis.xlsx" TargetMode="External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\\10.101.70.20\pdrive\Curriculum%20and%20Instruction%20Unit\Career%20Tech%20Course%20Files\A%20-%20B%20-%20C\AUT%20CARCAM\Curriculum\10-11\Curriculum%20Gap%20Analysis\Gap%20Analysis\Fall%202010\Fall%202010%20CGA%20Analysis.xlsx" TargetMode="External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file:///\\10.101.70.20\pdrive\Curriculum%20and%20Instruction%20Unit\Career%20Tech%20Course%20Files\A%20-%20B%20-%20C\AUT%20CARCAM\Curriculum\10-11\Curriculum%20Gap%20Analysis\Gap%20Analysis\Fall%202010\Fall%202010%20CGA%20Analysis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view3D>
      <c:rAngAx val="1"/>
    </c:view3D>
    <c:plotArea>
      <c:layout>
        <c:manualLayout>
          <c:layoutTarget val="inner"/>
          <c:xMode val="edge"/>
          <c:yMode val="edge"/>
          <c:x val="4.857311060416513E-2"/>
          <c:y val="3.1461204068241475E-2"/>
          <c:w val="0.8222618784801432"/>
          <c:h val="0.93803384651545418"/>
        </c:manualLayout>
      </c:layout>
      <c:bar3DChart>
        <c:barDir val="col"/>
        <c:grouping val="standard"/>
        <c:ser>
          <c:idx val="0"/>
          <c:order val="0"/>
          <c:tx>
            <c:v>Needs Changes</c:v>
          </c:tx>
          <c:dLbls>
            <c:dLbl>
              <c:idx val="0"/>
              <c:layout>
                <c:manualLayout>
                  <c:x val="-7.1431235030047493E-3"/>
                  <c:y val="5.9893167650918656E-2"/>
                </c:manualLayout>
              </c:layout>
              <c:tx>
                <c:rich>
                  <a:bodyPr/>
                  <a:lstStyle/>
                  <a:p>
                    <a:pPr>
                      <a:defRPr sz="1200"/>
                    </a:pPr>
                    <a:r>
                      <a:rPr lang="en-US" sz="1200"/>
                      <a:t>DC Fundamentals</a:t>
                    </a:r>
                  </a:p>
                </c:rich>
              </c:tx>
              <c:spPr/>
              <c:showVal val="1"/>
              <c:showCatName val="1"/>
              <c:showSerName val="1"/>
            </c:dLbl>
            <c:dLbl>
              <c:idx val="1"/>
              <c:layout>
                <c:manualLayout>
                  <c:x val="4.0275088564749057E-3"/>
                  <c:y val="0.10664144520997376"/>
                </c:manualLayout>
              </c:layout>
              <c:tx>
                <c:rich>
                  <a:bodyPr/>
                  <a:lstStyle/>
                  <a:p>
                    <a:pPr>
                      <a:defRPr sz="1200"/>
                    </a:pPr>
                    <a:r>
                      <a:rPr lang="en-US" sz="1200"/>
                      <a:t>AC Fundamentals</a:t>
                    </a:r>
                  </a:p>
                </c:rich>
              </c:tx>
              <c:spPr/>
              <c:showVal val="1"/>
              <c:showCatName val="1"/>
              <c:showSerName val="1"/>
            </c:dLbl>
            <c:dLbl>
              <c:idx val="2"/>
              <c:layout>
                <c:manualLayout>
                  <c:x val="1.3296186337363569E-2"/>
                  <c:y val="5.8316313976377959E-2"/>
                </c:manualLayout>
              </c:layout>
              <c:tx>
                <c:rich>
                  <a:bodyPr/>
                  <a:lstStyle/>
                  <a:p>
                    <a:pPr>
                      <a:defRPr sz="1200"/>
                    </a:pPr>
                    <a:r>
                      <a:rPr lang="en-US" sz="1200" dirty="0"/>
                      <a:t>Intro to PLCs</a:t>
                    </a:r>
                  </a:p>
                </c:rich>
              </c:tx>
              <c:spPr/>
              <c:showVal val="1"/>
              <c:showCatName val="1"/>
              <c:showSerName val="1"/>
            </c:dLbl>
            <c:dLbl>
              <c:idx val="3"/>
              <c:layout>
                <c:manualLayout>
                  <c:x val="1.6422127561923616E-3"/>
                  <c:y val="0.17055179625984249"/>
                </c:manualLayout>
              </c:layout>
              <c:tx>
                <c:rich>
                  <a:bodyPr/>
                  <a:lstStyle/>
                  <a:p>
                    <a:pPr>
                      <a:defRPr sz="1200"/>
                    </a:pPr>
                    <a:r>
                      <a:rPr lang="en-US" sz="1200" dirty="0" smtClean="0"/>
                      <a:t>Hydraulics </a:t>
                    </a:r>
                    <a:r>
                      <a:rPr lang="en-US" sz="1200" dirty="0"/>
                      <a:t>&amp; </a:t>
                    </a:r>
                  </a:p>
                  <a:p>
                    <a:pPr>
                      <a:defRPr sz="1200"/>
                    </a:pPr>
                    <a:r>
                      <a:rPr lang="en-US" sz="1200" dirty="0"/>
                      <a:t>Pneumatics</a:t>
                    </a:r>
                  </a:p>
                </c:rich>
              </c:tx>
              <c:spPr/>
              <c:showVal val="1"/>
              <c:showCatName val="1"/>
              <c:showSerName val="1"/>
            </c:dLbl>
            <c:dLbl>
              <c:idx val="4"/>
              <c:layout>
                <c:manualLayout>
                  <c:x val="6.171277770606544E-3"/>
                  <c:y val="5.8040108267716523E-2"/>
                </c:manualLayout>
              </c:layout>
              <c:tx>
                <c:rich>
                  <a:bodyPr/>
                  <a:lstStyle/>
                  <a:p>
                    <a:pPr>
                      <a:defRPr sz="1200"/>
                    </a:pPr>
                    <a:r>
                      <a:rPr lang="en-US" sz="1200"/>
                      <a:t>Motor Controls I</a:t>
                    </a:r>
                  </a:p>
                </c:rich>
              </c:tx>
              <c:spPr/>
              <c:showVal val="1"/>
              <c:showCatName val="1"/>
              <c:showSerName val="1"/>
            </c:dLbl>
            <c:showVal val="1"/>
            <c:showCatName val="1"/>
            <c:showSerName val="1"/>
          </c:dLbls>
          <c:cat>
            <c:strLit>
              <c:ptCount val="1"/>
              <c:pt idx="0">
                <c:v>               1. How well do the listed industry competencies reflect expectations of entry- level employees associated with your company?</c:v>
              </c:pt>
            </c:strLit>
          </c:cat>
          <c:val>
            <c:numRef>
              <c:f>(Sheet1!$D$3,Sheet1!$D$22,Sheet1!$D$40,Sheet1!$D$59,Sheet1!$D$78)</c:f>
              <c:numCache>
                <c:formatCode>General</c:formatCode>
                <c:ptCount val="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1</c:v>
                </c:pt>
                <c:pt idx="4">
                  <c:v>0</c:v>
                </c:pt>
              </c:numCache>
            </c:numRef>
          </c:val>
        </c:ser>
        <c:ser>
          <c:idx val="1"/>
          <c:order val="1"/>
          <c:tx>
            <c:v>Adequate</c:v>
          </c:tx>
          <c:dLbls>
            <c:dLbl>
              <c:idx val="0"/>
              <c:layout>
                <c:manualLayout>
                  <c:x val="3.6429872495446314E-3"/>
                  <c:y val="8.6274527564104281E-2"/>
                </c:manualLayout>
              </c:layout>
              <c:showVal val="1"/>
            </c:dLbl>
            <c:dLbl>
              <c:idx val="1"/>
              <c:layout>
                <c:manualLayout>
                  <c:x val="1.8214936247723148E-3"/>
                  <c:y val="7.8431388694640281E-2"/>
                </c:manualLayout>
              </c:layout>
              <c:showVal val="1"/>
            </c:dLbl>
            <c:dLbl>
              <c:idx val="2"/>
              <c:layout>
                <c:manualLayout>
                  <c:x val="0"/>
                  <c:y val="5.7516351709402898E-2"/>
                </c:manualLayout>
              </c:layout>
              <c:showVal val="1"/>
            </c:dLbl>
            <c:dLbl>
              <c:idx val="3"/>
              <c:layout>
                <c:manualLayout>
                  <c:x val="-1.8214936247723803E-3"/>
                  <c:y val="7.8431388694640281E-2"/>
                </c:manualLayout>
              </c:layout>
              <c:showVal val="1"/>
            </c:dLbl>
            <c:dLbl>
              <c:idx val="4"/>
              <c:layout>
                <c:manualLayout>
                  <c:x val="0"/>
                  <c:y val="7.8431388694640281E-2"/>
                </c:manualLayout>
              </c:layout>
              <c:showVal val="1"/>
            </c:dLbl>
            <c:showVal val="1"/>
          </c:dLbls>
          <c:cat>
            <c:strLit>
              <c:ptCount val="1"/>
              <c:pt idx="0">
                <c:v>               1. How well do the listed industry competencies reflect expectations of entry- level employees associated with your company?</c:v>
              </c:pt>
            </c:strLit>
          </c:cat>
          <c:val>
            <c:numRef>
              <c:f>(Sheet1!$F$3,Sheet1!$F$22,Sheet1!$F$40,Sheet1!$F$59,Sheet1!$F$78)</c:f>
              <c:numCache>
                <c:formatCode>General</c:formatCode>
                <c:ptCount val="5"/>
                <c:pt idx="0">
                  <c:v>6</c:v>
                </c:pt>
                <c:pt idx="1">
                  <c:v>5</c:v>
                </c:pt>
                <c:pt idx="2">
                  <c:v>4</c:v>
                </c:pt>
                <c:pt idx="3">
                  <c:v>7</c:v>
                </c:pt>
                <c:pt idx="4">
                  <c:v>5</c:v>
                </c:pt>
              </c:numCache>
            </c:numRef>
          </c:val>
        </c:ser>
        <c:ser>
          <c:idx val="2"/>
          <c:order val="2"/>
          <c:tx>
            <c:v>Aligns Well</c:v>
          </c:tx>
          <c:dLbls>
            <c:dLbl>
              <c:idx val="0"/>
              <c:layout>
                <c:manualLayout>
                  <c:x val="0"/>
                  <c:y val="7.3202629448330961E-2"/>
                </c:manualLayout>
              </c:layout>
              <c:showVal val="1"/>
            </c:dLbl>
            <c:dLbl>
              <c:idx val="1"/>
              <c:layout>
                <c:manualLayout>
                  <c:x val="-1.8214936247723148E-3"/>
                  <c:y val="7.8431388694640281E-2"/>
                </c:manualLayout>
              </c:layout>
              <c:showVal val="1"/>
            </c:dLbl>
            <c:dLbl>
              <c:idx val="2"/>
              <c:layout>
                <c:manualLayout>
                  <c:x val="3.6429872495447008E-3"/>
                  <c:y val="8.8888907187259142E-2"/>
                </c:manualLayout>
              </c:layout>
              <c:showVal val="1"/>
            </c:dLbl>
            <c:dLbl>
              <c:idx val="3"/>
              <c:layout>
                <c:manualLayout>
                  <c:x val="0"/>
                  <c:y val="6.2745110955712335E-2"/>
                </c:manualLayout>
              </c:layout>
              <c:showVal val="1"/>
            </c:dLbl>
            <c:dLbl>
              <c:idx val="4"/>
              <c:layout>
                <c:manualLayout>
                  <c:x val="5.4644808743169355E-3"/>
                  <c:y val="7.0588249825176308E-2"/>
                </c:manualLayout>
              </c:layout>
              <c:showVal val="1"/>
            </c:dLbl>
            <c:showVal val="1"/>
          </c:dLbls>
          <c:cat>
            <c:strLit>
              <c:ptCount val="1"/>
              <c:pt idx="0">
                <c:v>               1. How well do the listed industry competencies reflect expectations of entry- level employees associated with your company?</c:v>
              </c:pt>
            </c:strLit>
          </c:cat>
          <c:val>
            <c:numRef>
              <c:f>(Sheet1!$H$3,Sheet1!$H$22,Sheet1!$H$40,Sheet1!$H$59,Sheet1!$H$78)</c:f>
              <c:numCache>
                <c:formatCode>General</c:formatCode>
                <c:ptCount val="5"/>
                <c:pt idx="0">
                  <c:v>13</c:v>
                </c:pt>
                <c:pt idx="1">
                  <c:v>15</c:v>
                </c:pt>
                <c:pt idx="2">
                  <c:v>16</c:v>
                </c:pt>
                <c:pt idx="3">
                  <c:v>12</c:v>
                </c:pt>
                <c:pt idx="4">
                  <c:v>15</c:v>
                </c:pt>
              </c:numCache>
            </c:numRef>
          </c:val>
        </c:ser>
        <c:dLbls>
          <c:showVal val="1"/>
        </c:dLbls>
        <c:shape val="box"/>
        <c:axId val="74232192"/>
        <c:axId val="74233728"/>
        <c:axId val="65691136"/>
      </c:bar3DChart>
      <c:catAx>
        <c:axId val="74232192"/>
        <c:scaling>
          <c:orientation val="minMax"/>
        </c:scaling>
        <c:delete val="1"/>
        <c:axPos val="b"/>
        <c:tickLblPos val="none"/>
        <c:crossAx val="74233728"/>
        <c:crosses val="autoZero"/>
        <c:lblAlgn val="ctr"/>
        <c:lblOffset val="100"/>
      </c:catAx>
      <c:valAx>
        <c:axId val="74233728"/>
        <c:scaling>
          <c:orientation val="minMax"/>
        </c:scaling>
        <c:axPos val="l"/>
        <c:majorGridlines/>
        <c:numFmt formatCode="General" sourceLinked="1"/>
        <c:tickLblPos val="nextTo"/>
        <c:crossAx val="74232192"/>
        <c:crossesAt val="1"/>
        <c:crossBetween val="between"/>
      </c:valAx>
      <c:serAx>
        <c:axId val="65691136"/>
        <c:scaling>
          <c:orientation val="minMax"/>
        </c:scaling>
        <c:axPos val="b"/>
        <c:tickLblPos val="nextTo"/>
        <c:crossAx val="74233728"/>
        <c:crosses val="autoZero"/>
      </c:serAx>
    </c:plotArea>
    <c:legend>
      <c:legendPos val="r"/>
      <c:layout>
        <c:manualLayout>
          <c:xMode val="edge"/>
          <c:yMode val="edge"/>
          <c:x val="0.86411313339930873"/>
          <c:y val="0.28433576237752928"/>
          <c:w val="0.1358868666006913"/>
          <c:h val="0.14182680084952928"/>
        </c:manualLayout>
      </c:layout>
      <c:txPr>
        <a:bodyPr/>
        <a:lstStyle/>
        <a:p>
          <a:pPr>
            <a:defRPr baseline="0"/>
          </a:pPr>
          <a:endParaRPr lang="en-US"/>
        </a:p>
      </c:txPr>
    </c:legend>
    <c:plotVisOnly val="1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view3D>
      <c:depthPercent val="100"/>
      <c:rAngAx val="1"/>
    </c:view3D>
    <c:plotArea>
      <c:layout>
        <c:manualLayout>
          <c:layoutTarget val="inner"/>
          <c:xMode val="edge"/>
          <c:yMode val="edge"/>
          <c:x val="5.5630227291547471E-2"/>
          <c:y val="1.6673551052020164E-2"/>
          <c:w val="0.81308151339573131"/>
          <c:h val="0.95125285750571498"/>
        </c:manualLayout>
      </c:layout>
      <c:bar3DChart>
        <c:barDir val="col"/>
        <c:grouping val="standard"/>
        <c:ser>
          <c:idx val="0"/>
          <c:order val="0"/>
          <c:tx>
            <c:v>Needs Changes</c:v>
          </c:tx>
          <c:dLbls>
            <c:dLbl>
              <c:idx val="0"/>
              <c:layout>
                <c:manualLayout>
                  <c:x val="-9.1450914314723086E-3"/>
                  <c:y val="9.5628415300546651E-2"/>
                </c:manualLayout>
              </c:layout>
              <c:tx>
                <c:rich>
                  <a:bodyPr/>
                  <a:lstStyle/>
                  <a:p>
                    <a:r>
                      <a:rPr lang="en-US" sz="1200"/>
                      <a:t>DC Fundamentals</a:t>
                    </a:r>
                  </a:p>
                </c:rich>
              </c:tx>
              <c:showVal val="1"/>
            </c:dLbl>
            <c:dLbl>
              <c:idx val="1"/>
              <c:layout>
                <c:manualLayout>
                  <c:x val="-1.646090534979425E-2"/>
                  <c:y val="0.14207650273224043"/>
                </c:manualLayout>
              </c:layout>
              <c:tx>
                <c:rich>
                  <a:bodyPr/>
                  <a:lstStyle/>
                  <a:p>
                    <a:r>
                      <a:rPr lang="en-US" sz="1200"/>
                      <a:t>AC</a:t>
                    </a:r>
                    <a:r>
                      <a:rPr lang="en-US" sz="1200" baseline="0"/>
                      <a:t> Fundamentals</a:t>
                    </a:r>
                    <a:endParaRPr lang="en-US" sz="1200"/>
                  </a:p>
                </c:rich>
              </c:tx>
              <c:showVal val="1"/>
            </c:dLbl>
            <c:dLbl>
              <c:idx val="2"/>
              <c:layout>
                <c:manualLayout>
                  <c:x val="-5.487256479771308E-3"/>
                  <c:y val="6.8413149176025131E-2"/>
                </c:manualLayout>
              </c:layout>
              <c:tx>
                <c:rich>
                  <a:bodyPr/>
                  <a:lstStyle/>
                  <a:p>
                    <a:r>
                      <a:rPr lang="en-US" sz="1200"/>
                      <a:t>Intro</a:t>
                    </a:r>
                    <a:r>
                      <a:rPr lang="en-US" sz="1200" baseline="0"/>
                      <a:t> to PLCs</a:t>
                    </a:r>
                    <a:endParaRPr lang="en-US" sz="1200"/>
                  </a:p>
                </c:rich>
              </c:tx>
              <c:showVal val="1"/>
            </c:dLbl>
            <c:dLbl>
              <c:idx val="3"/>
              <c:layout>
                <c:manualLayout>
                  <c:x val="-2.1948161829565552E-2"/>
                  <c:y val="0.15300524934383211"/>
                </c:manualLayout>
              </c:layout>
              <c:tx>
                <c:rich>
                  <a:bodyPr/>
                  <a:lstStyle/>
                  <a:p>
                    <a:r>
                      <a:rPr lang="en-US" sz="1200"/>
                      <a:t>Hydraulics &amp;</a:t>
                    </a:r>
                  </a:p>
                  <a:p>
                    <a:r>
                      <a:rPr lang="en-US" sz="1200"/>
                      <a:t>Pneumatics</a:t>
                    </a:r>
                  </a:p>
                </c:rich>
              </c:tx>
              <c:showVal val="1"/>
            </c:dLbl>
            <c:dLbl>
              <c:idx val="4"/>
              <c:layout>
                <c:manualLayout>
                  <c:x val="-1.8289894833104716E-3"/>
                  <c:y val="6.8306010928961824E-2"/>
                </c:manualLayout>
              </c:layout>
              <c:tx>
                <c:rich>
                  <a:bodyPr/>
                  <a:lstStyle/>
                  <a:p>
                    <a:r>
                      <a:rPr lang="en-US" sz="1200"/>
                      <a:t>Motor Controls I</a:t>
                    </a:r>
                  </a:p>
                </c:rich>
              </c:tx>
              <c:showVal val="1"/>
            </c:dLbl>
            <c:delete val="1"/>
            <c:txPr>
              <a:bodyPr/>
              <a:lstStyle/>
              <a:p>
                <a:pPr>
                  <a:defRPr sz="1200"/>
                </a:pPr>
                <a:endParaRPr lang="en-US"/>
              </a:p>
            </c:txPr>
          </c:dLbls>
          <c:cat>
            <c:strLit>
              <c:ptCount val="1"/>
              <c:pt idx="0">
                <c:v>             2. How well does the material in each module reflect your company’s standards in scope and quantity?</c:v>
              </c:pt>
            </c:strLit>
          </c:cat>
          <c:val>
            <c:numRef>
              <c:f>(Sheet1!$D$4,Sheet1!$D$23,Sheet1!$D$41,Sheet1!$D$60,Sheet1!$D$79)</c:f>
              <c:numCache>
                <c:formatCode>General</c:formatCode>
                <c:ptCount val="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</c:ser>
        <c:ser>
          <c:idx val="1"/>
          <c:order val="1"/>
          <c:tx>
            <c:v>Adequate</c:v>
          </c:tx>
          <c:dLbls>
            <c:dLbl>
              <c:idx val="0"/>
              <c:layout>
                <c:manualLayout>
                  <c:x val="0"/>
                  <c:y val="7.377049180327884E-2"/>
                </c:manualLayout>
              </c:layout>
              <c:showVal val="1"/>
            </c:dLbl>
            <c:dLbl>
              <c:idx val="1"/>
              <c:layout>
                <c:manualLayout>
                  <c:x val="0"/>
                  <c:y val="8.7431693989071038E-2"/>
                </c:manualLayout>
              </c:layout>
              <c:showVal val="1"/>
            </c:dLbl>
            <c:dLbl>
              <c:idx val="2"/>
              <c:layout>
                <c:manualLayout>
                  <c:x val="0"/>
                  <c:y val="7.3770491803278895E-2"/>
                </c:manualLayout>
              </c:layout>
              <c:showVal val="1"/>
            </c:dLbl>
            <c:dLbl>
              <c:idx val="3"/>
              <c:layout>
                <c:manualLayout>
                  <c:x val="5.4869684499313587E-3"/>
                  <c:y val="9.0163934426229511E-2"/>
                </c:manualLayout>
              </c:layout>
              <c:showVal val="1"/>
            </c:dLbl>
            <c:dLbl>
              <c:idx val="4"/>
              <c:layout>
                <c:manualLayout>
                  <c:x val="-1.8289894833104726E-3"/>
                  <c:y val="7.377049180327884E-2"/>
                </c:manualLayout>
              </c:layout>
              <c:showVal val="1"/>
            </c:dLbl>
            <c:showVal val="1"/>
          </c:dLbls>
          <c:cat>
            <c:strLit>
              <c:ptCount val="1"/>
              <c:pt idx="0">
                <c:v>             2. How well does the material in each module reflect your company’s standards in scope and quantity?</c:v>
              </c:pt>
            </c:strLit>
          </c:cat>
          <c:val>
            <c:numRef>
              <c:f>(Sheet1!$F$4,Sheet1!$F$23,Sheet1!$F$41,Sheet1!$F$60,Sheet1!$F$79)</c:f>
              <c:numCache>
                <c:formatCode>General</c:formatCode>
                <c:ptCount val="5"/>
                <c:pt idx="0">
                  <c:v>6</c:v>
                </c:pt>
                <c:pt idx="1">
                  <c:v>11</c:v>
                </c:pt>
                <c:pt idx="2">
                  <c:v>9</c:v>
                </c:pt>
                <c:pt idx="3">
                  <c:v>9</c:v>
                </c:pt>
                <c:pt idx="4">
                  <c:v>7</c:v>
                </c:pt>
              </c:numCache>
            </c:numRef>
          </c:val>
        </c:ser>
        <c:ser>
          <c:idx val="2"/>
          <c:order val="2"/>
          <c:tx>
            <c:v>Aligns Well</c:v>
          </c:tx>
          <c:dLbls>
            <c:dLbl>
              <c:idx val="0"/>
              <c:layout>
                <c:manualLayout>
                  <c:x val="1.8289894833104726E-3"/>
                  <c:y val="8.1967213114754051E-2"/>
                </c:manualLayout>
              </c:layout>
              <c:showVal val="1"/>
            </c:dLbl>
            <c:dLbl>
              <c:idx val="1"/>
              <c:layout>
                <c:manualLayout>
                  <c:x val="1.0973936899862825E-2"/>
                  <c:y val="7.1038251366120214E-2"/>
                </c:manualLayout>
              </c:layout>
              <c:showVal val="1"/>
            </c:dLbl>
            <c:dLbl>
              <c:idx val="2"/>
              <c:layout>
                <c:manualLayout>
                  <c:x val="3.6579789666209483E-3"/>
                  <c:y val="6.5573770491803282E-2"/>
                </c:manualLayout>
              </c:layout>
              <c:showVal val="1"/>
            </c:dLbl>
            <c:dLbl>
              <c:idx val="3"/>
              <c:layout>
                <c:manualLayout>
                  <c:x val="1.8289894833104726E-3"/>
                  <c:y val="7.377049180327884E-2"/>
                </c:manualLayout>
              </c:layout>
              <c:showVal val="1"/>
            </c:dLbl>
            <c:dLbl>
              <c:idx val="4"/>
              <c:layout>
                <c:manualLayout>
                  <c:x val="3.6579789666209483E-3"/>
                  <c:y val="8.4699453551912732E-2"/>
                </c:manualLayout>
              </c:layout>
              <c:showVal val="1"/>
            </c:dLbl>
            <c:delete val="1"/>
          </c:dLbls>
          <c:cat>
            <c:strLit>
              <c:ptCount val="1"/>
              <c:pt idx="0">
                <c:v>             2. How well does the material in each module reflect your company’s standards in scope and quantity?</c:v>
              </c:pt>
            </c:strLit>
          </c:cat>
          <c:val>
            <c:numRef>
              <c:f>(Sheet1!$H$4,Sheet1!$H$23,Sheet1!$H$41,Sheet1!$H$60,Sheet1!$H$79)</c:f>
              <c:numCache>
                <c:formatCode>General</c:formatCode>
                <c:ptCount val="5"/>
                <c:pt idx="0">
                  <c:v>13</c:v>
                </c:pt>
                <c:pt idx="1">
                  <c:v>9</c:v>
                </c:pt>
                <c:pt idx="2">
                  <c:v>11</c:v>
                </c:pt>
                <c:pt idx="3">
                  <c:v>11</c:v>
                </c:pt>
                <c:pt idx="4">
                  <c:v>13</c:v>
                </c:pt>
              </c:numCache>
            </c:numRef>
          </c:val>
        </c:ser>
        <c:shape val="box"/>
        <c:axId val="74434816"/>
        <c:axId val="74543104"/>
        <c:axId val="74246784"/>
      </c:bar3DChart>
      <c:catAx>
        <c:axId val="74434816"/>
        <c:scaling>
          <c:orientation val="minMax"/>
        </c:scaling>
        <c:delete val="1"/>
        <c:axPos val="b"/>
        <c:tickLblPos val="none"/>
        <c:crossAx val="74543104"/>
        <c:crosses val="autoZero"/>
        <c:auto val="1"/>
        <c:lblAlgn val="ctr"/>
        <c:lblOffset val="100"/>
      </c:catAx>
      <c:valAx>
        <c:axId val="74543104"/>
        <c:scaling>
          <c:orientation val="minMax"/>
        </c:scaling>
        <c:axPos val="l"/>
        <c:majorGridlines/>
        <c:numFmt formatCode="General" sourceLinked="1"/>
        <c:tickLblPos val="nextTo"/>
        <c:crossAx val="74434816"/>
        <c:crosses val="autoZero"/>
        <c:crossBetween val="between"/>
      </c:valAx>
      <c:serAx>
        <c:axId val="74246784"/>
        <c:scaling>
          <c:orientation val="minMax"/>
        </c:scaling>
        <c:axPos val="b"/>
        <c:tickLblPos val="nextTo"/>
        <c:crossAx val="74543104"/>
        <c:crosses val="autoZero"/>
      </c:serAx>
    </c:plotArea>
    <c:legend>
      <c:legendPos val="r"/>
      <c:layout/>
      <c:spPr>
        <a:solidFill>
          <a:schemeClr val="bg1"/>
        </a:solidFill>
      </c:spPr>
    </c:legend>
    <c:plotVisOnly val="1"/>
  </c:chart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view3D>
      <c:depthPercent val="100"/>
      <c:rAngAx val="1"/>
    </c:view3D>
    <c:plotArea>
      <c:layout>
        <c:manualLayout>
          <c:layoutTarget val="inner"/>
          <c:xMode val="edge"/>
          <c:yMode val="edge"/>
          <c:x val="4.8023476232137645E-2"/>
          <c:y val="2.9597740499828822E-2"/>
          <c:w val="0.83264654418197726"/>
          <c:h val="0.9117516832135113"/>
        </c:manualLayout>
      </c:layout>
      <c:bar3DChart>
        <c:barDir val="col"/>
        <c:grouping val="standard"/>
        <c:ser>
          <c:idx val="0"/>
          <c:order val="0"/>
          <c:tx>
            <c:v>Needs Changes</c:v>
          </c:tx>
          <c:dLbls>
            <c:dLbl>
              <c:idx val="0"/>
              <c:layout>
                <c:manualLayout>
                  <c:x val="-3.8303699071663116E-2"/>
                  <c:y val="0.11382092482342146"/>
                </c:manualLayout>
              </c:layout>
              <c:tx>
                <c:rich>
                  <a:bodyPr/>
                  <a:lstStyle/>
                  <a:p>
                    <a:pPr>
                      <a:defRPr sz="1200"/>
                    </a:pPr>
                    <a:r>
                      <a:rPr lang="en-US" sz="1200"/>
                      <a:t>DC Fundamentals</a:t>
                    </a:r>
                  </a:p>
                </c:rich>
              </c:tx>
              <c:spPr/>
              <c:showVal val="1"/>
            </c:dLbl>
            <c:dLbl>
              <c:idx val="1"/>
              <c:layout>
                <c:manualLayout>
                  <c:x val="-1.8239856700791954E-2"/>
                  <c:y val="0.16802168021680228"/>
                </c:manualLayout>
              </c:layout>
              <c:tx>
                <c:rich>
                  <a:bodyPr/>
                  <a:lstStyle/>
                  <a:p>
                    <a:pPr>
                      <a:defRPr sz="1200"/>
                    </a:pPr>
                    <a:r>
                      <a:rPr lang="en-US" sz="1200"/>
                      <a:t>AC Fundamentals</a:t>
                    </a:r>
                  </a:p>
                </c:rich>
              </c:tx>
              <c:spPr/>
              <c:showVal val="1"/>
            </c:dLbl>
            <c:dLbl>
              <c:idx val="2"/>
              <c:layout>
                <c:manualLayout>
                  <c:x val="-7.2960863012356885E-3"/>
                  <c:y val="7.3170731707317069E-2"/>
                </c:manualLayout>
              </c:layout>
              <c:tx>
                <c:rich>
                  <a:bodyPr/>
                  <a:lstStyle/>
                  <a:p>
                    <a:pPr>
                      <a:defRPr sz="1200"/>
                    </a:pPr>
                    <a:r>
                      <a:rPr lang="en-US" sz="1200"/>
                      <a:t>Intro</a:t>
                    </a:r>
                    <a:r>
                      <a:rPr lang="en-US" sz="1200" baseline="0"/>
                      <a:t> to </a:t>
                    </a:r>
                    <a:r>
                      <a:rPr lang="en-US" sz="1200"/>
                      <a:t>PLCs</a:t>
                    </a:r>
                  </a:p>
                </c:rich>
              </c:tx>
              <c:spPr/>
              <c:showVal val="1"/>
            </c:dLbl>
            <c:dLbl>
              <c:idx val="3"/>
              <c:layout>
                <c:manualLayout>
                  <c:x val="-1.2767899690554375E-2"/>
                  <c:y val="0.16260162601626016"/>
                </c:manualLayout>
              </c:layout>
              <c:tx>
                <c:rich>
                  <a:bodyPr/>
                  <a:lstStyle/>
                  <a:p>
                    <a:pPr>
                      <a:defRPr sz="1200"/>
                    </a:pPr>
                    <a:r>
                      <a:rPr lang="en-US" sz="1200"/>
                      <a:t>Hydraulics &amp; </a:t>
                    </a:r>
                  </a:p>
                  <a:p>
                    <a:pPr>
                      <a:defRPr sz="1200"/>
                    </a:pPr>
                    <a:r>
                      <a:rPr lang="en-US" sz="1200"/>
                      <a:t>Pneumatics</a:t>
                    </a:r>
                  </a:p>
                </c:rich>
              </c:tx>
              <c:spPr/>
              <c:showVal val="1"/>
            </c:dLbl>
            <c:dLbl>
              <c:idx val="4"/>
              <c:layout>
                <c:manualLayout>
                  <c:x val="-9.1199283503959772E-3"/>
                  <c:y val="0.11382113821138222"/>
                </c:manualLayout>
              </c:layout>
              <c:tx>
                <c:rich>
                  <a:bodyPr/>
                  <a:lstStyle/>
                  <a:p>
                    <a:pPr>
                      <a:defRPr sz="1200"/>
                    </a:pPr>
                    <a:r>
                      <a:rPr lang="en-US" sz="1200"/>
                      <a:t>Motor</a:t>
                    </a:r>
                    <a:r>
                      <a:rPr lang="en-US" sz="1200" baseline="0"/>
                      <a:t> Controls I</a:t>
                    </a:r>
                    <a:endParaRPr lang="en-US" sz="1200"/>
                  </a:p>
                </c:rich>
              </c:tx>
              <c:spPr/>
              <c:showVal val="1"/>
            </c:dLbl>
            <c:showVal val="1"/>
          </c:dLbls>
          <c:cat>
            <c:strLit>
              <c:ptCount val="1"/>
              <c:pt idx="0">
                <c:v>             3. How well do the performance objectives and their KSA level reflect your company’s standards? (Please see KSA chart)</c:v>
              </c:pt>
            </c:strLit>
          </c:cat>
          <c:val>
            <c:numRef>
              <c:f>(Sheet1!$D$5,Sheet1!$D$24,Sheet1!$D$42,Sheet1!$D$61,Sheet1!$D$80)</c:f>
              <c:numCache>
                <c:formatCode>General</c:formatCode>
                <c:ptCount val="5"/>
                <c:pt idx="0">
                  <c:v>1</c:v>
                </c:pt>
                <c:pt idx="1">
                  <c:v>1</c:v>
                </c:pt>
                <c:pt idx="2">
                  <c:v>0</c:v>
                </c:pt>
                <c:pt idx="3">
                  <c:v>0</c:v>
                </c:pt>
                <c:pt idx="4">
                  <c:v>1</c:v>
                </c:pt>
              </c:numCache>
            </c:numRef>
          </c:val>
        </c:ser>
        <c:ser>
          <c:idx val="1"/>
          <c:order val="1"/>
          <c:tx>
            <c:v>Adequate</c:v>
          </c:tx>
          <c:dLbls>
            <c:dLbl>
              <c:idx val="0"/>
              <c:layout>
                <c:manualLayout>
                  <c:x val="1.8239856700791954E-3"/>
                  <c:y val="7.0460704607046148E-2"/>
                </c:manualLayout>
              </c:layout>
              <c:showVal val="1"/>
            </c:dLbl>
            <c:dLbl>
              <c:idx val="1"/>
              <c:layout>
                <c:manualLayout>
                  <c:x val="0"/>
                  <c:y val="8.1300813008130079E-2"/>
                </c:manualLayout>
              </c:layout>
              <c:showVal val="1"/>
            </c:dLbl>
            <c:dLbl>
              <c:idx val="2"/>
              <c:layout>
                <c:manualLayout>
                  <c:x val="3.6479713401583983E-3"/>
                  <c:y val="6.7750677506775034E-2"/>
                </c:manualLayout>
              </c:layout>
              <c:showVal val="1"/>
            </c:dLbl>
            <c:dLbl>
              <c:idx val="3"/>
              <c:layout>
                <c:manualLayout>
                  <c:x val="1.8239856700791954E-3"/>
                  <c:y val="7.0460704607046148E-2"/>
                </c:manualLayout>
              </c:layout>
              <c:showVal val="1"/>
            </c:dLbl>
            <c:dLbl>
              <c:idx val="4"/>
              <c:layout>
                <c:manualLayout>
                  <c:x val="5.4719570102375907E-3"/>
                  <c:y val="6.5040650406504072E-2"/>
                </c:manualLayout>
              </c:layout>
              <c:showVal val="1"/>
            </c:dLbl>
            <c:showVal val="1"/>
          </c:dLbls>
          <c:cat>
            <c:strLit>
              <c:ptCount val="1"/>
              <c:pt idx="0">
                <c:v>             3. How well do the performance objectives and their KSA level reflect your company’s standards? (Please see KSA chart)</c:v>
              </c:pt>
            </c:strLit>
          </c:cat>
          <c:val>
            <c:numRef>
              <c:f>(Sheet1!$F$5,Sheet1!$F$24,Sheet1!$F$42,Sheet1!$F$61,Sheet1!$F$80)</c:f>
              <c:numCache>
                <c:formatCode>General</c:formatCode>
                <c:ptCount val="5"/>
                <c:pt idx="0">
                  <c:v>7</c:v>
                </c:pt>
                <c:pt idx="1">
                  <c:v>8</c:v>
                </c:pt>
                <c:pt idx="2">
                  <c:v>7</c:v>
                </c:pt>
                <c:pt idx="3">
                  <c:v>8</c:v>
                </c:pt>
                <c:pt idx="4">
                  <c:v>8</c:v>
                </c:pt>
              </c:numCache>
            </c:numRef>
          </c:val>
        </c:ser>
        <c:ser>
          <c:idx val="2"/>
          <c:order val="2"/>
          <c:tx>
            <c:v>Aligns Well</c:v>
          </c:tx>
          <c:dLbls>
            <c:dLbl>
              <c:idx val="0"/>
              <c:layout>
                <c:manualLayout>
                  <c:x val="0"/>
                  <c:y val="7.3170731707317069E-2"/>
                </c:manualLayout>
              </c:layout>
              <c:showVal val="1"/>
            </c:dLbl>
            <c:dLbl>
              <c:idx val="1"/>
              <c:layout>
                <c:manualLayout>
                  <c:x val="0"/>
                  <c:y val="6.5040650406504072E-2"/>
                </c:manualLayout>
              </c:layout>
              <c:showVal val="1"/>
            </c:dLbl>
            <c:dLbl>
              <c:idx val="2"/>
              <c:layout>
                <c:manualLayout>
                  <c:x val="1.8239856700792633E-3"/>
                  <c:y val="7.58807588075881E-2"/>
                </c:manualLayout>
              </c:layout>
              <c:showVal val="1"/>
            </c:dLbl>
            <c:dLbl>
              <c:idx val="3"/>
              <c:layout>
                <c:manualLayout>
                  <c:x val="5.4719570102375907E-3"/>
                  <c:y val="6.7750677506775131E-2"/>
                </c:manualLayout>
              </c:layout>
              <c:showVal val="1"/>
            </c:dLbl>
            <c:dLbl>
              <c:idx val="4"/>
              <c:layout>
                <c:manualLayout>
                  <c:x val="3.6479713401583983E-3"/>
                  <c:y val="6.2330623306233159E-2"/>
                </c:manualLayout>
              </c:layout>
              <c:showVal val="1"/>
            </c:dLbl>
            <c:showVal val="1"/>
          </c:dLbls>
          <c:cat>
            <c:strLit>
              <c:ptCount val="1"/>
              <c:pt idx="0">
                <c:v>             3. How well do the performance objectives and their KSA level reflect your company’s standards? (Please see KSA chart)</c:v>
              </c:pt>
            </c:strLit>
          </c:cat>
          <c:val>
            <c:numRef>
              <c:f>(Sheet1!$H$5,Sheet1!$H$24,Sheet1!$H$42,Sheet1!$H$61,Sheet1!$H$80)</c:f>
              <c:numCache>
                <c:formatCode>General</c:formatCode>
                <c:ptCount val="5"/>
                <c:pt idx="0">
                  <c:v>11</c:v>
                </c:pt>
                <c:pt idx="1">
                  <c:v>11</c:v>
                </c:pt>
                <c:pt idx="2">
                  <c:v>13</c:v>
                </c:pt>
                <c:pt idx="3">
                  <c:v>12</c:v>
                </c:pt>
                <c:pt idx="4">
                  <c:v>11</c:v>
                </c:pt>
              </c:numCache>
            </c:numRef>
          </c:val>
        </c:ser>
        <c:shape val="box"/>
        <c:axId val="50098944"/>
        <c:axId val="50101248"/>
        <c:axId val="49959360"/>
      </c:bar3DChart>
      <c:catAx>
        <c:axId val="50098944"/>
        <c:scaling>
          <c:orientation val="minMax"/>
        </c:scaling>
        <c:delete val="1"/>
        <c:axPos val="b"/>
        <c:tickLblPos val="none"/>
        <c:crossAx val="50101248"/>
        <c:crosses val="autoZero"/>
        <c:auto val="1"/>
        <c:lblAlgn val="ctr"/>
        <c:lblOffset val="100"/>
      </c:catAx>
      <c:valAx>
        <c:axId val="50101248"/>
        <c:scaling>
          <c:orientation val="minMax"/>
        </c:scaling>
        <c:axPos val="l"/>
        <c:majorGridlines/>
        <c:numFmt formatCode="General" sourceLinked="1"/>
        <c:tickLblPos val="nextTo"/>
        <c:crossAx val="50098944"/>
        <c:crosses val="autoZero"/>
        <c:crossBetween val="between"/>
      </c:valAx>
      <c:serAx>
        <c:axId val="49959360"/>
        <c:scaling>
          <c:orientation val="minMax"/>
        </c:scaling>
        <c:axPos val="b"/>
        <c:tickLblPos val="nextTo"/>
        <c:crossAx val="50101248"/>
        <c:crosses val="autoZero"/>
      </c:serAx>
    </c:plotArea>
    <c:legend>
      <c:legendPos val="r"/>
      <c:layout/>
    </c:legend>
    <c:plotVisOnly val="1"/>
  </c:chart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view3D>
      <c:depthPercent val="100"/>
      <c:rAngAx val="1"/>
    </c:view3D>
    <c:plotArea>
      <c:layout>
        <c:manualLayout>
          <c:layoutTarget val="inner"/>
          <c:xMode val="edge"/>
          <c:yMode val="edge"/>
          <c:x val="4.8467387838202473E-2"/>
          <c:y val="8.8237912766037721E-2"/>
          <c:w val="0.83035776485883206"/>
          <c:h val="0.89131206648450267"/>
        </c:manualLayout>
      </c:layout>
      <c:bar3DChart>
        <c:barDir val="col"/>
        <c:grouping val="standard"/>
        <c:ser>
          <c:idx val="0"/>
          <c:order val="0"/>
          <c:tx>
            <c:v>Needs Changes</c:v>
          </c:tx>
          <c:dLbls>
            <c:dLbl>
              <c:idx val="0"/>
              <c:layout>
                <c:manualLayout>
                  <c:x val="-1.6483518860649946E-2"/>
                  <c:y val="6.3748525999467454E-2"/>
                </c:manualLayout>
              </c:layout>
              <c:tx>
                <c:rich>
                  <a:bodyPr/>
                  <a:lstStyle/>
                  <a:p>
                    <a:pPr>
                      <a:defRPr sz="1200"/>
                    </a:pPr>
                    <a:r>
                      <a:rPr lang="en-US" sz="1200"/>
                      <a:t>DC Fundamentals</a:t>
                    </a:r>
                  </a:p>
                </c:rich>
              </c:tx>
              <c:spPr/>
              <c:showVal val="1"/>
            </c:dLbl>
            <c:dLbl>
              <c:idx val="1"/>
              <c:layout>
                <c:manualLayout>
                  <c:x val="0"/>
                  <c:y val="0.1065232606793716"/>
                </c:manualLayout>
              </c:layout>
              <c:tx>
                <c:rich>
                  <a:bodyPr/>
                  <a:lstStyle/>
                  <a:p>
                    <a:pPr>
                      <a:defRPr sz="1200"/>
                    </a:pPr>
                    <a:r>
                      <a:rPr lang="en-US" sz="1200"/>
                      <a:t>AC Fundamentals</a:t>
                    </a:r>
                  </a:p>
                </c:rich>
              </c:tx>
              <c:spPr/>
              <c:showVal val="1"/>
            </c:dLbl>
            <c:dLbl>
              <c:idx val="2"/>
              <c:layout>
                <c:manualLayout>
                  <c:x val="-1.4652016765022174E-2"/>
                  <c:y val="6.3530944501502526E-2"/>
                </c:manualLayout>
              </c:layout>
              <c:tx>
                <c:rich>
                  <a:bodyPr/>
                  <a:lstStyle/>
                  <a:p>
                    <a:pPr>
                      <a:defRPr sz="1200"/>
                    </a:pPr>
                    <a:r>
                      <a:rPr lang="en-US" sz="1200"/>
                      <a:t>Intro to PLCs</a:t>
                    </a:r>
                  </a:p>
                </c:rich>
              </c:tx>
              <c:spPr/>
              <c:showVal val="1"/>
            </c:dLbl>
            <c:dLbl>
              <c:idx val="3"/>
              <c:layout>
                <c:manualLayout>
                  <c:x val="-9.1576546909022949E-3"/>
                  <c:y val="0.13792555821826619"/>
                </c:manualLayout>
              </c:layout>
              <c:tx>
                <c:rich>
                  <a:bodyPr/>
                  <a:lstStyle/>
                  <a:p>
                    <a:pPr>
                      <a:defRPr sz="1200"/>
                    </a:pPr>
                    <a:r>
                      <a:rPr lang="en-US" sz="1200"/>
                      <a:t>Hydraulics &amp; </a:t>
                    </a:r>
                  </a:p>
                  <a:p>
                    <a:pPr>
                      <a:defRPr sz="1200"/>
                    </a:pPr>
                    <a:r>
                      <a:rPr lang="en-US" sz="1200"/>
                      <a:t>Pneumatics</a:t>
                    </a:r>
                  </a:p>
                </c:rich>
              </c:tx>
              <c:spPr/>
              <c:showVal val="1"/>
            </c:dLbl>
            <c:dLbl>
              <c:idx val="4"/>
              <c:layout>
                <c:manualLayout>
                  <c:x val="3.6630041912555436E-3"/>
                  <c:y val="0.1120137700178782"/>
                </c:manualLayout>
              </c:layout>
              <c:tx>
                <c:rich>
                  <a:bodyPr/>
                  <a:lstStyle/>
                  <a:p>
                    <a:pPr>
                      <a:defRPr sz="1200"/>
                    </a:pPr>
                    <a:r>
                      <a:rPr lang="en-US" sz="1200"/>
                      <a:t>Motor Controls I</a:t>
                    </a:r>
                  </a:p>
                </c:rich>
              </c:tx>
              <c:spPr/>
              <c:showVal val="1"/>
            </c:dLbl>
            <c:showVal val="1"/>
          </c:dLbls>
          <c:cat>
            <c:strLit>
              <c:ptCount val="1"/>
              <c:pt idx="0">
                <c:v>            4. How well do the learning objectives and their KSA level reflect your company’s standards? (Please see KSA chart)</c:v>
              </c:pt>
            </c:strLit>
          </c:cat>
          <c:val>
            <c:numRef>
              <c:f>(Sheet1!$D$6,Sheet1!$D$25,Sheet1!$D$43,Sheet1!$D$62,Sheet1!$D$81)</c:f>
              <c:numCache>
                <c:formatCode>General</c:formatCode>
                <c:ptCount val="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1</c:v>
                </c:pt>
              </c:numCache>
            </c:numRef>
          </c:val>
        </c:ser>
        <c:ser>
          <c:idx val="1"/>
          <c:order val="1"/>
          <c:tx>
            <c:v>Adequate</c:v>
          </c:tx>
          <c:dLbls>
            <c:dLbl>
              <c:idx val="0"/>
              <c:layout>
                <c:manualLayout>
                  <c:x val="0"/>
                  <c:y val="7.665982203969883E-2"/>
                </c:manualLayout>
              </c:layout>
              <c:showVal val="1"/>
            </c:dLbl>
            <c:dLbl>
              <c:idx val="1"/>
              <c:layout>
                <c:manualLayout>
                  <c:x val="0"/>
                  <c:y val="8.2135523613963035E-2"/>
                </c:manualLayout>
              </c:layout>
              <c:showVal val="1"/>
            </c:dLbl>
            <c:dLbl>
              <c:idx val="2"/>
              <c:layout>
                <c:manualLayout>
                  <c:x val="0"/>
                  <c:y val="7.665982203969883E-2"/>
                </c:manualLayout>
              </c:layout>
              <c:showVal val="1"/>
            </c:dLbl>
            <c:dLbl>
              <c:idx val="3"/>
              <c:layout>
                <c:manualLayout>
                  <c:x val="1.8315020956278401E-3"/>
                  <c:y val="7.9397672826831148E-2"/>
                </c:manualLayout>
              </c:layout>
              <c:showVal val="1"/>
            </c:dLbl>
            <c:dLbl>
              <c:idx val="4"/>
              <c:layout>
                <c:manualLayout>
                  <c:x val="1.8315020956277735E-3"/>
                  <c:y val="7.665982203969883E-2"/>
                </c:manualLayout>
              </c:layout>
              <c:showVal val="1"/>
            </c:dLbl>
            <c:showVal val="1"/>
          </c:dLbls>
          <c:cat>
            <c:strLit>
              <c:ptCount val="1"/>
              <c:pt idx="0">
                <c:v>            4. How well do the learning objectives and their KSA level reflect your company’s standards? (Please see KSA chart)</c:v>
              </c:pt>
            </c:strLit>
          </c:cat>
          <c:val>
            <c:numRef>
              <c:f>(Sheet1!$F$6,Sheet1!$F$25,Sheet1!$F$43,Sheet1!$F$62,Sheet1!$F$81)</c:f>
              <c:numCache>
                <c:formatCode>General</c:formatCode>
                <c:ptCount val="5"/>
                <c:pt idx="0">
                  <c:v>9</c:v>
                </c:pt>
                <c:pt idx="1">
                  <c:v>10</c:v>
                </c:pt>
                <c:pt idx="2">
                  <c:v>7</c:v>
                </c:pt>
                <c:pt idx="3">
                  <c:v>8</c:v>
                </c:pt>
                <c:pt idx="4">
                  <c:v>9</c:v>
                </c:pt>
              </c:numCache>
            </c:numRef>
          </c:val>
        </c:ser>
        <c:ser>
          <c:idx val="2"/>
          <c:order val="2"/>
          <c:tx>
            <c:v>Aligns Well</c:v>
          </c:tx>
          <c:dLbls>
            <c:dLbl>
              <c:idx val="0"/>
              <c:layout>
                <c:manualLayout>
                  <c:x val="0"/>
                  <c:y val="6.5708418891170434E-2"/>
                </c:manualLayout>
              </c:layout>
              <c:showVal val="1"/>
            </c:dLbl>
            <c:dLbl>
              <c:idx val="1"/>
              <c:layout>
                <c:manualLayout>
                  <c:x val="1.0989012573766619E-2"/>
                  <c:y val="6.8446269678302557E-2"/>
                </c:manualLayout>
              </c:layout>
              <c:showVal val="1"/>
            </c:dLbl>
            <c:dLbl>
              <c:idx val="2"/>
              <c:layout>
                <c:manualLayout>
                  <c:x val="1.8315020956277068E-3"/>
                  <c:y val="7.1184120465434639E-2"/>
                </c:manualLayout>
              </c:layout>
              <c:showVal val="1"/>
            </c:dLbl>
            <c:dLbl>
              <c:idx val="3"/>
              <c:layout>
                <c:manualLayout>
                  <c:x val="1.8315020956277733E-3"/>
                  <c:y val="7.939767282683112E-2"/>
                </c:manualLayout>
              </c:layout>
              <c:showVal val="1"/>
            </c:dLbl>
            <c:dLbl>
              <c:idx val="4"/>
              <c:layout>
                <c:manualLayout>
                  <c:x val="3.6630041912555488E-3"/>
                  <c:y val="6.2970568104038324E-2"/>
                </c:manualLayout>
              </c:layout>
              <c:showVal val="1"/>
            </c:dLbl>
            <c:showVal val="1"/>
          </c:dLbls>
          <c:cat>
            <c:strLit>
              <c:ptCount val="1"/>
              <c:pt idx="0">
                <c:v>            4. How well do the learning objectives and their KSA level reflect your company’s standards? (Please see KSA chart)</c:v>
              </c:pt>
            </c:strLit>
          </c:cat>
          <c:val>
            <c:numRef>
              <c:f>(Sheet1!$H$6,Sheet1!$H$25,Sheet1!$H$43,Sheet1!$H$62,Sheet1!$H$81)</c:f>
              <c:numCache>
                <c:formatCode>General</c:formatCode>
                <c:ptCount val="5"/>
                <c:pt idx="0">
                  <c:v>10</c:v>
                </c:pt>
                <c:pt idx="1">
                  <c:v>10</c:v>
                </c:pt>
                <c:pt idx="2">
                  <c:v>12</c:v>
                </c:pt>
                <c:pt idx="3">
                  <c:v>12</c:v>
                </c:pt>
                <c:pt idx="4">
                  <c:v>10</c:v>
                </c:pt>
              </c:numCache>
            </c:numRef>
          </c:val>
        </c:ser>
        <c:shape val="box"/>
        <c:axId val="53559296"/>
        <c:axId val="53561216"/>
        <c:axId val="65688896"/>
      </c:bar3DChart>
      <c:catAx>
        <c:axId val="53559296"/>
        <c:scaling>
          <c:orientation val="minMax"/>
        </c:scaling>
        <c:delete val="1"/>
        <c:axPos val="b"/>
        <c:tickLblPos val="none"/>
        <c:crossAx val="53561216"/>
        <c:crosses val="autoZero"/>
        <c:auto val="1"/>
        <c:lblAlgn val="ctr"/>
        <c:lblOffset val="100"/>
      </c:catAx>
      <c:valAx>
        <c:axId val="53561216"/>
        <c:scaling>
          <c:orientation val="minMax"/>
        </c:scaling>
        <c:axPos val="l"/>
        <c:majorGridlines/>
        <c:numFmt formatCode="General" sourceLinked="1"/>
        <c:tickLblPos val="nextTo"/>
        <c:crossAx val="53559296"/>
        <c:crosses val="autoZero"/>
        <c:crossBetween val="between"/>
      </c:valAx>
      <c:serAx>
        <c:axId val="65688896"/>
        <c:scaling>
          <c:orientation val="minMax"/>
        </c:scaling>
        <c:axPos val="b"/>
        <c:tickLblPos val="nextTo"/>
        <c:crossAx val="53561216"/>
        <c:crosses val="autoZero"/>
      </c:serAx>
    </c:plotArea>
    <c:legend>
      <c:legendPos val="r"/>
      <c:layout/>
    </c:legend>
    <c:plotVisOnly val="1"/>
  </c:chart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view3D>
      <c:depthPercent val="100"/>
      <c:rAngAx val="1"/>
    </c:view3D>
    <c:plotArea>
      <c:layout>
        <c:manualLayout>
          <c:layoutTarget val="inner"/>
          <c:xMode val="edge"/>
          <c:yMode val="edge"/>
          <c:x val="4.0730491621239651E-2"/>
          <c:y val="0.1646147484989034"/>
          <c:w val="0.83280928225317985"/>
          <c:h val="0.82145058066371845"/>
        </c:manualLayout>
      </c:layout>
      <c:bar3DChart>
        <c:barDir val="col"/>
        <c:grouping val="standard"/>
        <c:ser>
          <c:idx val="0"/>
          <c:order val="0"/>
          <c:tx>
            <c:v>Annually</c:v>
          </c:tx>
          <c:dLbls>
            <c:dLbl>
              <c:idx val="0"/>
              <c:layout>
                <c:manualLayout>
                  <c:x val="-1.5338935998384817E-2"/>
                  <c:y val="6.7465753424657535E-2"/>
                </c:manualLayout>
              </c:layout>
              <c:tx>
                <c:rich>
                  <a:bodyPr/>
                  <a:lstStyle/>
                  <a:p>
                    <a:r>
                      <a:rPr lang="en-US" sz="1200" dirty="0" smtClean="0"/>
                      <a:t>DC Fundamentals</a:t>
                    </a:r>
                    <a:endParaRPr lang="en-US" sz="1200" dirty="0"/>
                  </a:p>
                </c:rich>
              </c:tx>
              <c:showVal val="1"/>
            </c:dLbl>
            <c:dLbl>
              <c:idx val="1"/>
              <c:layout>
                <c:manualLayout>
                  <c:x val="-1.4651978598828993E-2"/>
                  <c:y val="0.10844748858447488"/>
                </c:manualLayout>
              </c:layout>
              <c:tx>
                <c:rich>
                  <a:bodyPr/>
                  <a:lstStyle/>
                  <a:p>
                    <a:r>
                      <a:rPr lang="en-US" sz="1200" dirty="0" smtClean="0"/>
                      <a:t>AC Fundamentals</a:t>
                    </a:r>
                    <a:endParaRPr lang="en-US" sz="1200" dirty="0"/>
                  </a:p>
                </c:rich>
              </c:tx>
              <c:showVal val="1"/>
            </c:dLbl>
            <c:dLbl>
              <c:idx val="2"/>
              <c:layout>
                <c:manualLayout>
                  <c:x val="-1.2591611144760751E-2"/>
                  <c:y val="6.8759572861611482E-2"/>
                </c:manualLayout>
              </c:layout>
              <c:tx>
                <c:rich>
                  <a:bodyPr/>
                  <a:lstStyle/>
                  <a:p>
                    <a:r>
                      <a:rPr lang="en-US" sz="1200" dirty="0"/>
                      <a:t>Intro </a:t>
                    </a:r>
                    <a:r>
                      <a:rPr lang="en-US" sz="1200" dirty="0" smtClean="0"/>
                      <a:t>to PLCs</a:t>
                    </a:r>
                    <a:endParaRPr lang="en-US" sz="1200" dirty="0"/>
                  </a:p>
                </c:rich>
              </c:tx>
              <c:showVal val="1"/>
            </c:dLbl>
            <c:dLbl>
              <c:idx val="3"/>
              <c:layout>
                <c:manualLayout>
                  <c:x val="-1.991760044417519E-2"/>
                  <c:y val="0.17180365296803654"/>
                </c:manualLayout>
              </c:layout>
              <c:tx>
                <c:rich>
                  <a:bodyPr/>
                  <a:lstStyle/>
                  <a:p>
                    <a:pPr>
                      <a:defRPr sz="1200"/>
                    </a:pPr>
                    <a:r>
                      <a:rPr lang="en-US" sz="1200"/>
                      <a:t>Hydraulics &amp; </a:t>
                    </a:r>
                  </a:p>
                  <a:p>
                    <a:pPr>
                      <a:defRPr sz="1200"/>
                    </a:pPr>
                    <a:r>
                      <a:rPr lang="en-US" sz="1200"/>
                      <a:t>Pneumatics</a:t>
                    </a:r>
                  </a:p>
                </c:rich>
              </c:tx>
              <c:spPr/>
              <c:showVal val="1"/>
            </c:dLbl>
            <c:dLbl>
              <c:idx val="4"/>
              <c:layout>
                <c:manualLayout>
                  <c:x val="-1.3736624268120331E-3"/>
                  <c:y val="6.5182648401826485E-2"/>
                </c:manualLayout>
              </c:layout>
              <c:tx>
                <c:rich>
                  <a:bodyPr/>
                  <a:lstStyle/>
                  <a:p>
                    <a:r>
                      <a:rPr lang="en-US" sz="1200"/>
                      <a:t>Motor Controls I</a:t>
                    </a:r>
                  </a:p>
                </c:rich>
              </c:tx>
              <c:showVal val="1"/>
            </c:dLbl>
            <c:showVal val="1"/>
          </c:dLbls>
          <c:cat>
            <c:strLit>
              <c:ptCount val="1"/>
              <c:pt idx="0">
                <c:v>                5. Given the entire content of this course how frequently is this information used? </c:v>
              </c:pt>
            </c:strLit>
          </c:cat>
          <c:val>
            <c:numRef>
              <c:f>(Sheet1!$D$11,Sheet1!$D$30,Sheet1!$D$48,Sheet1!$D$67,Sheet1!$D$86)</c:f>
              <c:numCache>
                <c:formatCode>General</c:formatCode>
                <c:ptCount val="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1</c:v>
                </c:pt>
                <c:pt idx="4">
                  <c:v>0</c:v>
                </c:pt>
              </c:numCache>
            </c:numRef>
          </c:val>
        </c:ser>
        <c:ser>
          <c:idx val="1"/>
          <c:order val="1"/>
          <c:tx>
            <c:v>Monthly</c:v>
          </c:tx>
          <c:dLbls>
            <c:dLbl>
              <c:idx val="0"/>
              <c:layout>
                <c:manualLayout>
                  <c:x val="3.6630041912555471E-3"/>
                  <c:y val="5.5555555555555504E-2"/>
                </c:manualLayout>
              </c:layout>
              <c:showVal val="1"/>
            </c:dLbl>
            <c:dLbl>
              <c:idx val="1"/>
              <c:layout>
                <c:manualLayout>
                  <c:x val="0"/>
                  <c:y val="5.8333333333333411E-2"/>
                </c:manualLayout>
              </c:layout>
              <c:showVal val="1"/>
            </c:dLbl>
            <c:dLbl>
              <c:idx val="2"/>
              <c:layout>
                <c:manualLayout>
                  <c:x val="1.8315020956277729E-3"/>
                  <c:y val="6.3888888888888884E-2"/>
                </c:manualLayout>
              </c:layout>
              <c:showVal val="1"/>
            </c:dLbl>
            <c:dLbl>
              <c:idx val="3"/>
              <c:layout>
                <c:manualLayout>
                  <c:x val="6.7154301067468772E-17"/>
                  <c:y val="7.7777777777777779E-2"/>
                </c:manualLayout>
              </c:layout>
              <c:showVal val="1"/>
            </c:dLbl>
            <c:dLbl>
              <c:idx val="4"/>
              <c:layout>
                <c:manualLayout>
                  <c:x val="0"/>
                  <c:y val="6.666666666666668E-2"/>
                </c:manualLayout>
              </c:layout>
              <c:showVal val="1"/>
            </c:dLbl>
            <c:showVal val="1"/>
          </c:dLbls>
          <c:cat>
            <c:strLit>
              <c:ptCount val="1"/>
              <c:pt idx="0">
                <c:v>                5. Given the entire content of this course how frequently is this information used? </c:v>
              </c:pt>
            </c:strLit>
          </c:cat>
          <c:val>
            <c:numRef>
              <c:f>(Sheet1!$F$11,Sheet1!$F$30,Sheet1!$F$48,Sheet1!$F$67,Sheet1!$F$86)</c:f>
              <c:numCache>
                <c:formatCode>General</c:formatCode>
                <c:ptCount val="5"/>
                <c:pt idx="0">
                  <c:v>2</c:v>
                </c:pt>
                <c:pt idx="1">
                  <c:v>4</c:v>
                </c:pt>
                <c:pt idx="2">
                  <c:v>3</c:v>
                </c:pt>
                <c:pt idx="3">
                  <c:v>7</c:v>
                </c:pt>
                <c:pt idx="4">
                  <c:v>4</c:v>
                </c:pt>
              </c:numCache>
            </c:numRef>
          </c:val>
        </c:ser>
        <c:ser>
          <c:idx val="2"/>
          <c:order val="2"/>
          <c:tx>
            <c:v>Daily/Weekly</c:v>
          </c:tx>
          <c:dLbls>
            <c:dLbl>
              <c:idx val="0"/>
              <c:layout>
                <c:manualLayout>
                  <c:x val="1.8315020956277729E-3"/>
                  <c:y val="8.3333333333333343E-2"/>
                </c:manualLayout>
              </c:layout>
              <c:showVal val="1"/>
            </c:dLbl>
            <c:dLbl>
              <c:idx val="1"/>
              <c:layout>
                <c:manualLayout>
                  <c:x val="0"/>
                  <c:y val="7.7777777777777779E-2"/>
                </c:manualLayout>
              </c:layout>
              <c:showVal val="1"/>
            </c:dLbl>
            <c:dLbl>
              <c:idx val="2"/>
              <c:layout>
                <c:manualLayout>
                  <c:x val="-6.7154301067468772E-17"/>
                  <c:y val="8.3333333333333343E-2"/>
                </c:manualLayout>
              </c:layout>
              <c:showVal val="1"/>
            </c:dLbl>
            <c:dLbl>
              <c:idx val="3"/>
              <c:layout>
                <c:manualLayout>
                  <c:x val="3.6630041912555471E-3"/>
                  <c:y val="6.9444444444444503E-2"/>
                </c:manualLayout>
              </c:layout>
              <c:showVal val="1"/>
            </c:dLbl>
            <c:dLbl>
              <c:idx val="4"/>
              <c:layout>
                <c:manualLayout>
                  <c:x val="5.4945062868833154E-3"/>
                  <c:y val="8.8888888888888962E-2"/>
                </c:manualLayout>
              </c:layout>
              <c:showVal val="1"/>
            </c:dLbl>
            <c:showVal val="1"/>
          </c:dLbls>
          <c:cat>
            <c:strLit>
              <c:ptCount val="1"/>
              <c:pt idx="0">
                <c:v>                5. Given the entire content of this course how frequently is this information used? </c:v>
              </c:pt>
            </c:strLit>
          </c:cat>
          <c:val>
            <c:numRef>
              <c:f>(Sheet1!$H$11,Sheet1!$H$30,Sheet1!$H$48,Sheet1!$H$67,Sheet1!$H$86)</c:f>
              <c:numCache>
                <c:formatCode>General</c:formatCode>
                <c:ptCount val="5"/>
                <c:pt idx="0">
                  <c:v>17</c:v>
                </c:pt>
                <c:pt idx="1">
                  <c:v>16</c:v>
                </c:pt>
                <c:pt idx="2">
                  <c:v>17</c:v>
                </c:pt>
                <c:pt idx="3">
                  <c:v>12</c:v>
                </c:pt>
                <c:pt idx="4">
                  <c:v>16</c:v>
                </c:pt>
              </c:numCache>
            </c:numRef>
          </c:val>
        </c:ser>
        <c:shape val="box"/>
        <c:axId val="9303168"/>
        <c:axId val="9304704"/>
        <c:axId val="42442752"/>
      </c:bar3DChart>
      <c:catAx>
        <c:axId val="9303168"/>
        <c:scaling>
          <c:orientation val="minMax"/>
        </c:scaling>
        <c:delete val="1"/>
        <c:axPos val="b"/>
        <c:tickLblPos val="none"/>
        <c:crossAx val="9304704"/>
        <c:crosses val="autoZero"/>
        <c:auto val="1"/>
        <c:lblAlgn val="ctr"/>
        <c:lblOffset val="100"/>
      </c:catAx>
      <c:valAx>
        <c:axId val="9304704"/>
        <c:scaling>
          <c:orientation val="minMax"/>
        </c:scaling>
        <c:axPos val="l"/>
        <c:majorGridlines/>
        <c:numFmt formatCode="General" sourceLinked="1"/>
        <c:tickLblPos val="nextTo"/>
        <c:crossAx val="9303168"/>
        <c:crosses val="autoZero"/>
        <c:crossBetween val="between"/>
      </c:valAx>
      <c:serAx>
        <c:axId val="42442752"/>
        <c:scaling>
          <c:orientation val="minMax"/>
        </c:scaling>
        <c:axPos val="b"/>
        <c:tickLblPos val="nextTo"/>
        <c:crossAx val="9304704"/>
        <c:crosses val="autoZero"/>
      </c:serAx>
    </c:plotArea>
    <c:legend>
      <c:legendPos val="r"/>
      <c:layout/>
    </c:legend>
    <c:plotVisOnly val="1"/>
  </c:chart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view3D>
      <c:depthPercent val="100"/>
      <c:rAngAx val="1"/>
    </c:view3D>
    <c:plotArea>
      <c:layout>
        <c:manualLayout>
          <c:layoutTarget val="inner"/>
          <c:xMode val="edge"/>
          <c:yMode val="edge"/>
          <c:x val="4.0458734596406948E-2"/>
          <c:y val="2.5668970604743692E-2"/>
          <c:w val="0.91074128858689529"/>
          <c:h val="0.94720327095979551"/>
        </c:manualLayout>
      </c:layout>
      <c:bar3DChart>
        <c:barDir val="col"/>
        <c:grouping val="standard"/>
        <c:ser>
          <c:idx val="0"/>
          <c:order val="0"/>
          <c:tx>
            <c:v>Yes</c:v>
          </c:tx>
          <c:dLbls>
            <c:dLbl>
              <c:idx val="0"/>
              <c:layout>
                <c:manualLayout>
                  <c:x val="0"/>
                  <c:y val="5.1595383570943683E-2"/>
                </c:manualLayout>
              </c:layout>
              <c:showVal val="1"/>
            </c:dLbl>
            <c:dLbl>
              <c:idx val="1"/>
              <c:layout>
                <c:manualLayout>
                  <c:x val="1.6319869441044489E-3"/>
                  <c:y val="6.5173116089613028E-2"/>
                </c:manualLayout>
              </c:layout>
              <c:showVal val="1"/>
            </c:dLbl>
            <c:dLbl>
              <c:idx val="2"/>
              <c:layout>
                <c:manualLayout>
                  <c:x val="1.6319495883090787E-3"/>
                  <c:y val="3.5309069226862104E-2"/>
                </c:manualLayout>
              </c:layout>
              <c:showVal val="1"/>
            </c:dLbl>
            <c:dLbl>
              <c:idx val="3"/>
              <c:layout>
                <c:manualLayout>
                  <c:x val="1.6319869441044489E-3"/>
                  <c:y val="5.7026476578411471E-2"/>
                </c:manualLayout>
              </c:layout>
              <c:showVal val="1"/>
            </c:dLbl>
            <c:dLbl>
              <c:idx val="4"/>
              <c:layout>
                <c:manualLayout>
                  <c:x val="1.6319869441044489E-3"/>
                  <c:y val="5.4310930074677598E-2"/>
                </c:manualLayout>
              </c:layout>
              <c:showVal val="1"/>
            </c:dLbl>
            <c:showVal val="1"/>
          </c:dLbls>
          <c:cat>
            <c:strLit>
              <c:ptCount val="1"/>
              <c:pt idx="0">
                <c:v>              6.  Are there competencies listed that are not required of individuals in your company?</c:v>
              </c:pt>
            </c:strLit>
          </c:cat>
          <c:val>
            <c:numRef>
              <c:f>(Sheet1!$D$14,Sheet1!$D$33,Sheet1!$D$51,Sheet1!$D$70,Sheet1!$D$89)</c:f>
              <c:numCache>
                <c:formatCode>General</c:formatCode>
                <c:ptCount val="5"/>
                <c:pt idx="0">
                  <c:v>2</c:v>
                </c:pt>
                <c:pt idx="1">
                  <c:v>3</c:v>
                </c:pt>
                <c:pt idx="2">
                  <c:v>1</c:v>
                </c:pt>
                <c:pt idx="3">
                  <c:v>2</c:v>
                </c:pt>
                <c:pt idx="4">
                  <c:v>2</c:v>
                </c:pt>
              </c:numCache>
            </c:numRef>
          </c:val>
        </c:ser>
        <c:ser>
          <c:idx val="1"/>
          <c:order val="1"/>
          <c:tx>
            <c:v>No</c:v>
          </c:tx>
          <c:dLbls>
            <c:dLbl>
              <c:idx val="0"/>
              <c:layout>
                <c:manualLayout>
                  <c:x val="0"/>
                  <c:y val="7.6035302104548536E-2"/>
                </c:manualLayout>
              </c:layout>
              <c:showVal val="1"/>
            </c:dLbl>
            <c:dLbl>
              <c:idx val="1"/>
              <c:layout>
                <c:manualLayout>
                  <c:x val="0"/>
                  <c:y val="7.3319755600814662E-2"/>
                </c:manualLayout>
              </c:layout>
              <c:showVal val="1"/>
            </c:dLbl>
            <c:dLbl>
              <c:idx val="2"/>
              <c:layout>
                <c:manualLayout>
                  <c:x val="3.263973888208962E-3"/>
                  <c:y val="6.7888662593346999E-2"/>
                </c:manualLayout>
              </c:layout>
              <c:showVal val="1"/>
            </c:dLbl>
            <c:dLbl>
              <c:idx val="3"/>
              <c:layout>
                <c:manualLayout>
                  <c:x val="1.6319869441044489E-3"/>
                  <c:y val="6.7888662593346999E-2"/>
                </c:manualLayout>
              </c:layout>
              <c:showVal val="1"/>
            </c:dLbl>
            <c:dLbl>
              <c:idx val="4"/>
              <c:layout>
                <c:manualLayout>
                  <c:x val="1.6319869441044489E-3"/>
                  <c:y val="6.7888662593346999E-2"/>
                </c:manualLayout>
              </c:layout>
              <c:showVal val="1"/>
            </c:dLbl>
            <c:showVal val="1"/>
          </c:dLbls>
          <c:cat>
            <c:strLit>
              <c:ptCount val="1"/>
              <c:pt idx="0">
                <c:v>              6.  Are there competencies listed that are not required of individuals in your company?</c:v>
              </c:pt>
            </c:strLit>
          </c:cat>
          <c:val>
            <c:numRef>
              <c:f>(Sheet1!$H$14,Sheet1!$H$33,Sheet1!$H$51,Sheet1!$H$70,Sheet1!$H$89)</c:f>
              <c:numCache>
                <c:formatCode>General</c:formatCode>
                <c:ptCount val="5"/>
                <c:pt idx="0">
                  <c:v>17</c:v>
                </c:pt>
                <c:pt idx="1">
                  <c:v>17</c:v>
                </c:pt>
                <c:pt idx="2">
                  <c:v>19</c:v>
                </c:pt>
                <c:pt idx="3">
                  <c:v>18</c:v>
                </c:pt>
                <c:pt idx="4">
                  <c:v>18</c:v>
                </c:pt>
              </c:numCache>
            </c:numRef>
          </c:val>
        </c:ser>
        <c:shape val="box"/>
        <c:axId val="65803008"/>
        <c:axId val="65804544"/>
        <c:axId val="9356160"/>
      </c:bar3DChart>
      <c:catAx>
        <c:axId val="65803008"/>
        <c:scaling>
          <c:orientation val="minMax"/>
        </c:scaling>
        <c:delete val="1"/>
        <c:axPos val="b"/>
        <c:tickLblPos val="none"/>
        <c:crossAx val="65804544"/>
        <c:crosses val="autoZero"/>
        <c:auto val="1"/>
        <c:lblAlgn val="ctr"/>
        <c:lblOffset val="100"/>
      </c:catAx>
      <c:valAx>
        <c:axId val="65804544"/>
        <c:scaling>
          <c:orientation val="minMax"/>
        </c:scaling>
        <c:axPos val="l"/>
        <c:majorGridlines/>
        <c:numFmt formatCode="General" sourceLinked="1"/>
        <c:tickLblPos val="nextTo"/>
        <c:crossAx val="65803008"/>
        <c:crosses val="autoZero"/>
        <c:crossBetween val="between"/>
      </c:valAx>
      <c:serAx>
        <c:axId val="9356160"/>
        <c:scaling>
          <c:orientation val="minMax"/>
        </c:scaling>
        <c:axPos val="b"/>
        <c:tickLblPos val="nextTo"/>
        <c:crossAx val="65804544"/>
        <c:crosses val="autoZero"/>
      </c:serAx>
    </c:plotArea>
    <c:legend>
      <c:legendPos val="r"/>
      <c:layout/>
    </c:legend>
    <c:plotVisOnly val="1"/>
  </c:chart>
  <c:externalData r:id="rId1"/>
  <c:userShapes r:id="rId2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view3D>
      <c:depthPercent val="100"/>
      <c:rAngAx val="1"/>
    </c:view3D>
    <c:plotArea>
      <c:layout>
        <c:manualLayout>
          <c:layoutTarget val="inner"/>
          <c:xMode val="edge"/>
          <c:yMode val="edge"/>
          <c:x val="3.8862120445953427E-2"/>
          <c:y val="2.5090439966190668E-2"/>
          <c:w val="0.90795696982831287"/>
          <c:h val="0.94981912006761871"/>
        </c:manualLayout>
      </c:layout>
      <c:bar3DChart>
        <c:barDir val="col"/>
        <c:grouping val="standard"/>
        <c:ser>
          <c:idx val="0"/>
          <c:order val="0"/>
          <c:tx>
            <c:v>Yes</c:v>
          </c:tx>
          <c:dLbls>
            <c:dLbl>
              <c:idx val="0"/>
              <c:layout>
                <c:manualLayout>
                  <c:x val="1.6380016380016401E-3"/>
                  <c:y val="4.065040650406504E-2"/>
                </c:manualLayout>
              </c:layout>
              <c:showVal val="1"/>
            </c:dLbl>
            <c:dLbl>
              <c:idx val="1"/>
              <c:layout>
                <c:manualLayout>
                  <c:x val="4.9140049140049139E-3"/>
                  <c:y val="5.4200542005420072E-2"/>
                </c:manualLayout>
              </c:layout>
              <c:showVal val="1"/>
            </c:dLbl>
            <c:dLbl>
              <c:idx val="2"/>
              <c:layout>
                <c:manualLayout>
                  <c:x val="4.9140049140049139E-3"/>
                  <c:y val="3.7940379403794092E-2"/>
                </c:manualLayout>
              </c:layout>
              <c:showVal val="1"/>
            </c:dLbl>
            <c:dLbl>
              <c:idx val="3"/>
              <c:layout>
                <c:manualLayout>
                  <c:x val="0"/>
                  <c:y val="3.7940379403794092E-2"/>
                </c:manualLayout>
              </c:layout>
              <c:showVal val="1"/>
            </c:dLbl>
            <c:dLbl>
              <c:idx val="4"/>
              <c:layout>
                <c:manualLayout>
                  <c:x val="1.6380016380016401E-3"/>
                  <c:y val="5.6910569105691054E-2"/>
                </c:manualLayout>
              </c:layout>
              <c:showVal val="1"/>
            </c:dLbl>
            <c:showVal val="1"/>
          </c:dLbls>
          <c:cat>
            <c:strLit>
              <c:ptCount val="1"/>
              <c:pt idx="0">
                <c:v>              7. Are there competencies not listed that you expect in an individual at the entry-level position in your company?</c:v>
              </c:pt>
            </c:strLit>
          </c:cat>
          <c:val>
            <c:numRef>
              <c:f>(Sheet1!$D$15,Sheet1!$D$34,Sheet1!$D$52,Sheet1!$D$71,Sheet1!$D$90)</c:f>
              <c:numCache>
                <c:formatCode>General</c:formatCode>
                <c:ptCount val="5"/>
                <c:pt idx="0">
                  <c:v>1</c:v>
                </c:pt>
                <c:pt idx="1">
                  <c:v>2</c:v>
                </c:pt>
                <c:pt idx="2">
                  <c:v>1</c:v>
                </c:pt>
                <c:pt idx="3">
                  <c:v>1</c:v>
                </c:pt>
                <c:pt idx="4">
                  <c:v>3</c:v>
                </c:pt>
              </c:numCache>
            </c:numRef>
          </c:val>
        </c:ser>
        <c:ser>
          <c:idx val="1"/>
          <c:order val="1"/>
          <c:tx>
            <c:v>No</c:v>
          </c:tx>
          <c:dLbls>
            <c:dLbl>
              <c:idx val="0"/>
              <c:layout>
                <c:manualLayout>
                  <c:x val="0"/>
                  <c:y val="7.3170731707317069E-2"/>
                </c:manualLayout>
              </c:layout>
              <c:showVal val="1"/>
            </c:dLbl>
            <c:dLbl>
              <c:idx val="1"/>
              <c:layout>
                <c:manualLayout>
                  <c:x val="0"/>
                  <c:y val="7.3170731707317069E-2"/>
                </c:manualLayout>
              </c:layout>
              <c:showVal val="1"/>
            </c:dLbl>
            <c:dLbl>
              <c:idx val="2"/>
              <c:layout>
                <c:manualLayout>
                  <c:x val="-6.0059366249136443E-17"/>
                  <c:y val="7.3170731707317069E-2"/>
                </c:manualLayout>
              </c:layout>
              <c:showVal val="1"/>
            </c:dLbl>
            <c:dLbl>
              <c:idx val="3"/>
              <c:layout>
                <c:manualLayout>
                  <c:x val="4.9140049140049139E-3"/>
                  <c:y val="6.7750677506775131E-2"/>
                </c:manualLayout>
              </c:layout>
              <c:showVal val="1"/>
            </c:dLbl>
            <c:dLbl>
              <c:idx val="4"/>
              <c:layout>
                <c:manualLayout>
                  <c:x val="3.2760032760032788E-3"/>
                  <c:y val="6.7750677506775131E-2"/>
                </c:manualLayout>
              </c:layout>
              <c:showVal val="1"/>
            </c:dLbl>
            <c:showVal val="1"/>
          </c:dLbls>
          <c:cat>
            <c:strLit>
              <c:ptCount val="1"/>
              <c:pt idx="0">
                <c:v>              7. Are there competencies not listed that you expect in an individual at the entry-level position in your company?</c:v>
              </c:pt>
            </c:strLit>
          </c:cat>
          <c:val>
            <c:numRef>
              <c:f>(Sheet1!$H$15,Sheet1!$H$34,Sheet1!$H$52,Sheet1!$H$71,Sheet1!$H$90)</c:f>
              <c:numCache>
                <c:formatCode>General</c:formatCode>
                <c:ptCount val="5"/>
                <c:pt idx="0">
                  <c:v>18</c:v>
                </c:pt>
                <c:pt idx="1">
                  <c:v>18</c:v>
                </c:pt>
                <c:pt idx="2">
                  <c:v>19</c:v>
                </c:pt>
                <c:pt idx="3">
                  <c:v>18</c:v>
                </c:pt>
                <c:pt idx="4">
                  <c:v>17</c:v>
                </c:pt>
              </c:numCache>
            </c:numRef>
          </c:val>
        </c:ser>
        <c:shape val="box"/>
        <c:axId val="68427136"/>
        <c:axId val="68449792"/>
        <c:axId val="49960704"/>
      </c:bar3DChart>
      <c:catAx>
        <c:axId val="68427136"/>
        <c:scaling>
          <c:orientation val="minMax"/>
        </c:scaling>
        <c:delete val="1"/>
        <c:axPos val="b"/>
        <c:tickLblPos val="none"/>
        <c:crossAx val="68449792"/>
        <c:crosses val="autoZero"/>
        <c:auto val="1"/>
        <c:lblAlgn val="ctr"/>
        <c:lblOffset val="100"/>
      </c:catAx>
      <c:valAx>
        <c:axId val="68449792"/>
        <c:scaling>
          <c:orientation val="minMax"/>
        </c:scaling>
        <c:axPos val="l"/>
        <c:majorGridlines/>
        <c:numFmt formatCode="General" sourceLinked="1"/>
        <c:tickLblPos val="nextTo"/>
        <c:crossAx val="68427136"/>
        <c:crosses val="autoZero"/>
        <c:crossBetween val="between"/>
      </c:valAx>
      <c:serAx>
        <c:axId val="49960704"/>
        <c:scaling>
          <c:orientation val="minMax"/>
        </c:scaling>
        <c:axPos val="b"/>
        <c:tickLblPos val="nextTo"/>
        <c:crossAx val="68449792"/>
        <c:crosses val="autoZero"/>
      </c:serAx>
    </c:plotArea>
    <c:legend>
      <c:legendPos val="r"/>
      <c:layout/>
    </c:legend>
    <c:plotVisOnly val="1"/>
  </c:chart>
  <c:externalData r:id="rId1"/>
  <c:userShapes r:id="rId2"/>
</c:chartSpace>
</file>

<file path=ppt/drawing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image" Target="../media/image1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drawing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image" Target="../media/image1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0.07615</cdr:x>
      <cdr:y>0.79644</cdr:y>
    </cdr:from>
    <cdr:to>
      <cdr:x>0.23769</cdr:x>
      <cdr:y>0.86706</cdr:y>
    </cdr:to>
    <cdr:pic>
      <cdr:nvPicPr>
        <cdr:cNvPr id="2" name="chart"/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1"/>
        <a:stretch xmlns:a="http://schemas.openxmlformats.org/drawingml/2006/main">
          <a:fillRect/>
        </a:stretch>
      </cdr:blipFill>
      <cdr:spPr>
        <a:xfrm xmlns:a="http://schemas.openxmlformats.org/drawingml/2006/main">
          <a:off x="609599" y="4471988"/>
          <a:ext cx="1293251" cy="396530"/>
        </a:xfrm>
        <a:prstGeom xmlns:a="http://schemas.openxmlformats.org/drawingml/2006/main" prst="rect">
          <a:avLst/>
        </a:prstGeom>
      </cdr:spPr>
    </cdr:pic>
  </cdr:relSizeAnchor>
  <cdr:relSizeAnchor xmlns:cdr="http://schemas.openxmlformats.org/drawingml/2006/chartDrawing">
    <cdr:from>
      <cdr:x>0.23795</cdr:x>
      <cdr:y>0.85072</cdr:y>
    </cdr:from>
    <cdr:to>
      <cdr:x>0.38483</cdr:x>
      <cdr:y>0.9153</cdr:y>
    </cdr:to>
    <cdr:pic>
      <cdr:nvPicPr>
        <cdr:cNvPr id="3" name="chart"/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2"/>
        <a:stretch xmlns:a="http://schemas.openxmlformats.org/drawingml/2006/main">
          <a:fillRect/>
        </a:stretch>
      </cdr:blipFill>
      <cdr:spPr>
        <a:xfrm xmlns:a="http://schemas.openxmlformats.org/drawingml/2006/main">
          <a:off x="1904999" y="4776788"/>
          <a:ext cx="1175886" cy="362616"/>
        </a:xfrm>
        <a:prstGeom xmlns:a="http://schemas.openxmlformats.org/drawingml/2006/main" prst="rect">
          <a:avLst/>
        </a:prstGeom>
      </cdr:spPr>
    </cdr:pic>
  </cdr:relSizeAnchor>
  <cdr:relSizeAnchor xmlns:cdr="http://schemas.openxmlformats.org/drawingml/2006/chartDrawing">
    <cdr:from>
      <cdr:x>0.40928</cdr:x>
      <cdr:y>0.79644</cdr:y>
    </cdr:from>
    <cdr:to>
      <cdr:x>0.5292</cdr:x>
      <cdr:y>0.85315</cdr:y>
    </cdr:to>
    <cdr:pic>
      <cdr:nvPicPr>
        <cdr:cNvPr id="4" name="chart"/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3"/>
        <a:stretch xmlns:a="http://schemas.openxmlformats.org/drawingml/2006/main">
          <a:fillRect/>
        </a:stretch>
      </cdr:blipFill>
      <cdr:spPr>
        <a:xfrm xmlns:a="http://schemas.openxmlformats.org/drawingml/2006/main">
          <a:off x="3276599" y="4471988"/>
          <a:ext cx="960051" cy="318426"/>
        </a:xfrm>
        <a:prstGeom xmlns:a="http://schemas.openxmlformats.org/drawingml/2006/main" prst="rect">
          <a:avLst/>
        </a:prstGeom>
      </cdr:spPr>
    </cdr:pic>
  </cdr:relSizeAnchor>
  <cdr:relSizeAnchor xmlns:cdr="http://schemas.openxmlformats.org/drawingml/2006/chartDrawing">
    <cdr:from>
      <cdr:x>0.53302</cdr:x>
      <cdr:y>0.83715</cdr:y>
    </cdr:from>
    <cdr:to>
      <cdr:x>0.72807</cdr:x>
      <cdr:y>0.90843</cdr:y>
    </cdr:to>
    <cdr:pic>
      <cdr:nvPicPr>
        <cdr:cNvPr id="5" name="chart"/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4"/>
        <a:stretch xmlns:a="http://schemas.openxmlformats.org/drawingml/2006/main">
          <a:fillRect/>
        </a:stretch>
      </cdr:blipFill>
      <cdr:spPr>
        <a:xfrm xmlns:a="http://schemas.openxmlformats.org/drawingml/2006/main">
          <a:off x="4267199" y="4700588"/>
          <a:ext cx="1561524" cy="400237"/>
        </a:xfrm>
        <a:prstGeom xmlns:a="http://schemas.openxmlformats.org/drawingml/2006/main" prst="rect">
          <a:avLst/>
        </a:prstGeom>
      </cdr:spPr>
    </cdr:pic>
  </cdr:relSizeAnchor>
  <cdr:relSizeAnchor xmlns:cdr="http://schemas.openxmlformats.org/drawingml/2006/chartDrawing">
    <cdr:from>
      <cdr:x>0.72338</cdr:x>
      <cdr:y>0.78287</cdr:y>
    </cdr:from>
    <cdr:to>
      <cdr:x>0.86831</cdr:x>
      <cdr:y>0.86166</cdr:y>
    </cdr:to>
    <cdr:pic>
      <cdr:nvPicPr>
        <cdr:cNvPr id="6" name="chart"/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5"/>
        <a:stretch xmlns:a="http://schemas.openxmlformats.org/drawingml/2006/main">
          <a:fillRect/>
        </a:stretch>
      </cdr:blipFill>
      <cdr:spPr>
        <a:xfrm xmlns:a="http://schemas.openxmlformats.org/drawingml/2006/main">
          <a:off x="5791199" y="4395788"/>
          <a:ext cx="1160275" cy="442405"/>
        </a:xfrm>
        <a:prstGeom xmlns:a="http://schemas.openxmlformats.org/drawingml/2006/main" prst="rect">
          <a:avLst/>
        </a:prstGeom>
      </cdr:spPr>
    </cdr:pic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0.0367</cdr:x>
      <cdr:y>0.79661</cdr:y>
    </cdr:from>
    <cdr:to>
      <cdr:x>0.22018</cdr:x>
      <cdr:y>0.87245</cdr:y>
    </cdr:to>
    <cdr:pic>
      <cdr:nvPicPr>
        <cdr:cNvPr id="2" name="chart"/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1"/>
        <a:stretch xmlns:a="http://schemas.openxmlformats.org/drawingml/2006/main">
          <a:fillRect/>
        </a:stretch>
      </cdr:blipFill>
      <cdr:spPr>
        <a:xfrm xmlns:a="http://schemas.openxmlformats.org/drawingml/2006/main">
          <a:off x="304800" y="4476750"/>
          <a:ext cx="1524000" cy="426202"/>
        </a:xfrm>
        <a:prstGeom xmlns:a="http://schemas.openxmlformats.org/drawingml/2006/main" prst="rect">
          <a:avLst/>
        </a:prstGeom>
      </cdr:spPr>
    </cdr:pic>
  </cdr:relSizeAnchor>
  <cdr:relSizeAnchor xmlns:cdr="http://schemas.openxmlformats.org/drawingml/2006/chartDrawing">
    <cdr:from>
      <cdr:x>0.18349</cdr:x>
      <cdr:y>0.85085</cdr:y>
    </cdr:from>
    <cdr:to>
      <cdr:x>0.3578</cdr:x>
      <cdr:y>0.92385</cdr:y>
    </cdr:to>
    <cdr:pic>
      <cdr:nvPicPr>
        <cdr:cNvPr id="3" name="chart"/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2"/>
        <a:stretch xmlns:a="http://schemas.openxmlformats.org/drawingml/2006/main">
          <a:fillRect/>
        </a:stretch>
      </cdr:blipFill>
      <cdr:spPr>
        <a:xfrm xmlns:a="http://schemas.openxmlformats.org/drawingml/2006/main">
          <a:off x="1524000" y="4781550"/>
          <a:ext cx="1447800" cy="410242"/>
        </a:xfrm>
        <a:prstGeom xmlns:a="http://schemas.openxmlformats.org/drawingml/2006/main" prst="rect">
          <a:avLst/>
        </a:prstGeom>
      </cdr:spPr>
    </cdr:pic>
  </cdr:relSizeAnchor>
  <cdr:relSizeAnchor xmlns:cdr="http://schemas.openxmlformats.org/drawingml/2006/chartDrawing">
    <cdr:from>
      <cdr:x>0.36697</cdr:x>
      <cdr:y>0.79661</cdr:y>
    </cdr:from>
    <cdr:to>
      <cdr:x>0.51919</cdr:x>
      <cdr:y>0.86807</cdr:y>
    </cdr:to>
    <cdr:pic>
      <cdr:nvPicPr>
        <cdr:cNvPr id="4" name="chart"/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3"/>
        <a:stretch xmlns:a="http://schemas.openxmlformats.org/drawingml/2006/main">
          <a:fillRect/>
        </a:stretch>
      </cdr:blipFill>
      <cdr:spPr>
        <a:xfrm xmlns:a="http://schemas.openxmlformats.org/drawingml/2006/main">
          <a:off x="3048000" y="4476750"/>
          <a:ext cx="1264309" cy="401587"/>
        </a:xfrm>
        <a:prstGeom xmlns:a="http://schemas.openxmlformats.org/drawingml/2006/main" prst="rect">
          <a:avLst/>
        </a:prstGeom>
      </cdr:spPr>
    </cdr:pic>
  </cdr:relSizeAnchor>
  <cdr:relSizeAnchor xmlns:cdr="http://schemas.openxmlformats.org/drawingml/2006/chartDrawing">
    <cdr:from>
      <cdr:x>0.49541</cdr:x>
      <cdr:y>0.85085</cdr:y>
    </cdr:from>
    <cdr:to>
      <cdr:x>0.72477</cdr:x>
      <cdr:y>0.92809</cdr:y>
    </cdr:to>
    <cdr:pic>
      <cdr:nvPicPr>
        <cdr:cNvPr id="5" name="chart"/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4"/>
        <a:stretch xmlns:a="http://schemas.openxmlformats.org/drawingml/2006/main">
          <a:fillRect/>
        </a:stretch>
      </cdr:blipFill>
      <cdr:spPr>
        <a:xfrm xmlns:a="http://schemas.openxmlformats.org/drawingml/2006/main">
          <a:off x="4114800" y="4781550"/>
          <a:ext cx="1905000" cy="434069"/>
        </a:xfrm>
        <a:prstGeom xmlns:a="http://schemas.openxmlformats.org/drawingml/2006/main" prst="rect">
          <a:avLst/>
        </a:prstGeom>
      </cdr:spPr>
    </cdr:pic>
  </cdr:relSizeAnchor>
  <cdr:relSizeAnchor xmlns:cdr="http://schemas.openxmlformats.org/drawingml/2006/chartDrawing">
    <cdr:from>
      <cdr:x>0.68807</cdr:x>
      <cdr:y>0.79661</cdr:y>
    </cdr:from>
    <cdr:to>
      <cdr:x>0.8466</cdr:x>
      <cdr:y>0.88216</cdr:y>
    </cdr:to>
    <cdr:pic>
      <cdr:nvPicPr>
        <cdr:cNvPr id="6" name="chart"/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5"/>
        <a:stretch xmlns:a="http://schemas.openxmlformats.org/drawingml/2006/main">
          <a:fillRect/>
        </a:stretch>
      </cdr:blipFill>
      <cdr:spPr>
        <a:xfrm xmlns:a="http://schemas.openxmlformats.org/drawingml/2006/main">
          <a:off x="5715000" y="4476750"/>
          <a:ext cx="1316719" cy="480770"/>
        </a:xfrm>
        <a:prstGeom xmlns:a="http://schemas.openxmlformats.org/drawingml/2006/main" prst="rect">
          <a:avLst/>
        </a:prstGeom>
      </cdr:spPr>
    </cdr:pic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D550F-ADC6-4BC4-896C-E7929BA78456}" type="datetimeFigureOut">
              <a:rPr lang="en-US" smtClean="0"/>
              <a:pPr/>
              <a:t>3/29/2011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22AE5-33B2-4BEF-8C8A-EE1E271552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D550F-ADC6-4BC4-896C-E7929BA78456}" type="datetimeFigureOut">
              <a:rPr lang="en-US" smtClean="0"/>
              <a:pPr/>
              <a:t>3/29/2011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22AE5-33B2-4BEF-8C8A-EE1E271552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D550F-ADC6-4BC4-896C-E7929BA78456}" type="datetimeFigureOut">
              <a:rPr lang="en-US" smtClean="0"/>
              <a:pPr/>
              <a:t>3/29/2011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22AE5-33B2-4BEF-8C8A-EE1E271552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D550F-ADC6-4BC4-896C-E7929BA78456}" type="datetimeFigureOut">
              <a:rPr lang="en-US" smtClean="0"/>
              <a:pPr/>
              <a:t>3/29/2011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22AE5-33B2-4BEF-8C8A-EE1E271552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D550F-ADC6-4BC4-896C-E7929BA78456}" type="datetimeFigureOut">
              <a:rPr lang="en-US" smtClean="0"/>
              <a:pPr/>
              <a:t>3/29/2011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22AE5-33B2-4BEF-8C8A-EE1E271552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D550F-ADC6-4BC4-896C-E7929BA78456}" type="datetimeFigureOut">
              <a:rPr lang="en-US" smtClean="0"/>
              <a:pPr/>
              <a:t>3/29/2011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22AE5-33B2-4BEF-8C8A-EE1E271552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D550F-ADC6-4BC4-896C-E7929BA78456}" type="datetimeFigureOut">
              <a:rPr lang="en-US" smtClean="0"/>
              <a:pPr/>
              <a:t>3/29/2011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22AE5-33B2-4BEF-8C8A-EE1E271552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D550F-ADC6-4BC4-896C-E7929BA78456}" type="datetimeFigureOut">
              <a:rPr lang="en-US" smtClean="0"/>
              <a:pPr/>
              <a:t>3/29/2011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22AE5-33B2-4BEF-8C8A-EE1E271552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D550F-ADC6-4BC4-896C-E7929BA78456}" type="datetimeFigureOut">
              <a:rPr lang="en-US" smtClean="0"/>
              <a:pPr/>
              <a:t>3/29/2011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22AE5-33B2-4BEF-8C8A-EE1E271552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D550F-ADC6-4BC4-896C-E7929BA78456}" type="datetimeFigureOut">
              <a:rPr lang="en-US" smtClean="0"/>
              <a:pPr/>
              <a:t>3/29/2011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22AE5-33B2-4BEF-8C8A-EE1E271552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D550F-ADC6-4BC4-896C-E7929BA78456}" type="datetimeFigureOut">
              <a:rPr lang="en-US" smtClean="0"/>
              <a:pPr/>
              <a:t>3/29/2011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22AE5-33B2-4BEF-8C8A-EE1E271552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8D550F-ADC6-4BC4-896C-E7929BA78456}" type="datetimeFigureOut">
              <a:rPr lang="en-US" smtClean="0"/>
              <a:pPr/>
              <a:t>3/29/2011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B22AE5-33B2-4BEF-8C8A-EE1E2715526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CARCAM Curriculum Gap Analysis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1600" b="1" dirty="0" smtClean="0"/>
              <a:t>1.</a:t>
            </a:r>
            <a:r>
              <a:rPr lang="en-US" sz="1600" dirty="0" smtClean="0"/>
              <a:t>	How well do the listed industry competencies reflect expectations of </a:t>
            </a:r>
            <a:r>
              <a:rPr lang="en-US" sz="1600" b="1" dirty="0" smtClean="0"/>
              <a:t>entry- level</a:t>
            </a:r>
            <a:r>
              <a:rPr lang="en-US" sz="1600" dirty="0" smtClean="0"/>
              <a:t> employees associated with your company?</a:t>
            </a:r>
            <a:endParaRPr lang="en-US" sz="1600" dirty="0"/>
          </a:p>
        </p:txBody>
      </p:sp>
      <p:graphicFrame>
        <p:nvGraphicFramePr>
          <p:cNvPr id="6" name="Chart 5"/>
          <p:cNvGraphicFramePr/>
          <p:nvPr/>
        </p:nvGraphicFramePr>
        <p:xfrm>
          <a:off x="457200" y="1600200"/>
          <a:ext cx="8153400" cy="5105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CARCAM Curriculum Gap Analysis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1600" b="1" dirty="0" smtClean="0"/>
              <a:t>2.</a:t>
            </a:r>
            <a:r>
              <a:rPr lang="en-US" sz="1600" dirty="0" smtClean="0"/>
              <a:t>	How well does the material in each module reflect your company’s standards in scope and quantity?</a:t>
            </a:r>
            <a:endParaRPr lang="en-US" sz="1600" dirty="0"/>
          </a:p>
        </p:txBody>
      </p:sp>
      <p:graphicFrame>
        <p:nvGraphicFramePr>
          <p:cNvPr id="7" name="Chart 6"/>
          <p:cNvGraphicFramePr/>
          <p:nvPr/>
        </p:nvGraphicFramePr>
        <p:xfrm>
          <a:off x="457200" y="1447800"/>
          <a:ext cx="8077200" cy="5181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CARCAM Curriculum Gap Analysis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1600" b="1" dirty="0" smtClean="0"/>
              <a:t>3.</a:t>
            </a:r>
            <a:r>
              <a:rPr lang="en-US" sz="1600" dirty="0" smtClean="0"/>
              <a:t>	How well do the </a:t>
            </a:r>
            <a:r>
              <a:rPr lang="en-US" sz="1600" u="sng" dirty="0" smtClean="0"/>
              <a:t>performance objectives</a:t>
            </a:r>
            <a:r>
              <a:rPr lang="en-US" sz="1600" dirty="0" smtClean="0"/>
              <a:t> and their KSA level reflect your company’s standards?</a:t>
            </a:r>
            <a:endParaRPr lang="en-US" sz="1600" dirty="0"/>
          </a:p>
        </p:txBody>
      </p:sp>
      <p:graphicFrame>
        <p:nvGraphicFramePr>
          <p:cNvPr id="8" name="Chart 7"/>
          <p:cNvGraphicFramePr/>
          <p:nvPr/>
        </p:nvGraphicFramePr>
        <p:xfrm>
          <a:off x="304800" y="1447800"/>
          <a:ext cx="8229600" cy="5257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CARCAM Curriculum Gap Analysis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1600" b="1" dirty="0" smtClean="0"/>
              <a:t>4.</a:t>
            </a:r>
            <a:r>
              <a:rPr lang="en-US" sz="1600" dirty="0" smtClean="0"/>
              <a:t>	How well do the </a:t>
            </a:r>
            <a:r>
              <a:rPr lang="en-US" sz="1600" u="sng" dirty="0" smtClean="0"/>
              <a:t>learning objectives</a:t>
            </a:r>
            <a:r>
              <a:rPr lang="en-US" sz="1600" dirty="0" smtClean="0"/>
              <a:t> and their KSA level reflect your company’s standards?</a:t>
            </a:r>
            <a:endParaRPr lang="en-US" sz="1600" dirty="0"/>
          </a:p>
        </p:txBody>
      </p:sp>
      <p:graphicFrame>
        <p:nvGraphicFramePr>
          <p:cNvPr id="6" name="Chart 5"/>
          <p:cNvGraphicFramePr/>
          <p:nvPr/>
        </p:nvGraphicFramePr>
        <p:xfrm>
          <a:off x="533400" y="1219200"/>
          <a:ext cx="8153400" cy="5410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CARCAM Curriculum Gap Analysis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1600" b="1" dirty="0" smtClean="0"/>
              <a:t>5.	</a:t>
            </a:r>
            <a:r>
              <a:rPr lang="en-US" sz="1600" dirty="0" smtClean="0"/>
              <a:t>Given the</a:t>
            </a:r>
            <a:r>
              <a:rPr lang="en-US" sz="1600" b="1" dirty="0" smtClean="0"/>
              <a:t> </a:t>
            </a:r>
            <a:r>
              <a:rPr lang="en-US" sz="1600" dirty="0" smtClean="0"/>
              <a:t>entire content of this course how frequently is this information used? Annually, Monthly , Daily/Weekly</a:t>
            </a:r>
            <a:endParaRPr lang="en-US" sz="1600" dirty="0"/>
          </a:p>
        </p:txBody>
      </p:sp>
      <p:graphicFrame>
        <p:nvGraphicFramePr>
          <p:cNvPr id="8" name="Chart 7"/>
          <p:cNvGraphicFramePr/>
          <p:nvPr/>
        </p:nvGraphicFramePr>
        <p:xfrm>
          <a:off x="533400" y="1066800"/>
          <a:ext cx="7924800" cy="5562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CARCAM Curriculum Gap Analysis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1600" b="1" dirty="0" smtClean="0"/>
              <a:t>6.	</a:t>
            </a:r>
            <a:r>
              <a:rPr lang="en-US" sz="1600" dirty="0" smtClean="0"/>
              <a:t>Are there competencies listed that are </a:t>
            </a:r>
            <a:r>
              <a:rPr lang="en-US" sz="1600" b="1" dirty="0" smtClean="0"/>
              <a:t>not required</a:t>
            </a:r>
            <a:r>
              <a:rPr lang="en-US" sz="1600" dirty="0" smtClean="0"/>
              <a:t> of individuals in your company? Use </a:t>
            </a:r>
            <a:r>
              <a:rPr lang="en-US" sz="1600" u="sng" dirty="0" smtClean="0"/>
              <a:t>1 for Yes</a:t>
            </a:r>
            <a:r>
              <a:rPr lang="en-US" sz="1600" dirty="0" smtClean="0"/>
              <a:t> and </a:t>
            </a:r>
            <a:r>
              <a:rPr lang="en-US" sz="1600" u="sng" dirty="0" smtClean="0"/>
              <a:t>3 for No</a:t>
            </a:r>
            <a:r>
              <a:rPr lang="en-US" sz="1600" dirty="0" smtClean="0"/>
              <a:t>.</a:t>
            </a:r>
            <a:endParaRPr lang="en-US" sz="1600" dirty="0"/>
          </a:p>
        </p:txBody>
      </p:sp>
      <p:graphicFrame>
        <p:nvGraphicFramePr>
          <p:cNvPr id="8" name="Chart 7"/>
          <p:cNvGraphicFramePr/>
          <p:nvPr/>
        </p:nvGraphicFramePr>
        <p:xfrm>
          <a:off x="457201" y="1090612"/>
          <a:ext cx="8005762" cy="56149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CARCAM Curriculum Gap Analysis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1600" b="1" dirty="0" smtClean="0"/>
              <a:t>7.	</a:t>
            </a:r>
            <a:r>
              <a:rPr lang="en-US" sz="1600" dirty="0" smtClean="0"/>
              <a:t>Are there competencies </a:t>
            </a:r>
            <a:r>
              <a:rPr lang="en-US" sz="1600" b="1" dirty="0" smtClean="0"/>
              <a:t>not listed</a:t>
            </a:r>
            <a:r>
              <a:rPr lang="en-US" sz="1600" dirty="0" smtClean="0"/>
              <a:t> that you expect in an individual at the entry-level position in your company? Use </a:t>
            </a:r>
            <a:r>
              <a:rPr lang="en-US" sz="1600" u="sng" dirty="0" smtClean="0"/>
              <a:t>1 for Yes</a:t>
            </a:r>
            <a:r>
              <a:rPr lang="en-US" sz="1600" dirty="0" smtClean="0"/>
              <a:t> and </a:t>
            </a:r>
            <a:r>
              <a:rPr lang="en-US" sz="1600" u="sng" dirty="0" smtClean="0"/>
              <a:t>3 for No</a:t>
            </a:r>
            <a:r>
              <a:rPr lang="en-US" sz="1600" dirty="0" smtClean="0"/>
              <a:t>.</a:t>
            </a:r>
            <a:endParaRPr lang="en-US" sz="1600" dirty="0"/>
          </a:p>
        </p:txBody>
      </p:sp>
      <p:graphicFrame>
        <p:nvGraphicFramePr>
          <p:cNvPr id="6" name="Chart 5"/>
          <p:cNvGraphicFramePr/>
          <p:nvPr/>
        </p:nvGraphicFramePr>
        <p:xfrm>
          <a:off x="381000" y="1085850"/>
          <a:ext cx="8305800" cy="56197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DBCC695650B2F47B252ADAD32EDE4FC" ma:contentTypeVersion="0" ma:contentTypeDescription="Create a new document." ma:contentTypeScope="" ma:versionID="482f0e4ebcea56b11efecaf846f59bd0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31d5eec3c12ee2e8127422d567928fa7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>
  <documentManagement/>
</p:properties>
</file>

<file path=customXml/itemProps1.xml><?xml version="1.0" encoding="utf-8"?>
<ds:datastoreItem xmlns:ds="http://schemas.openxmlformats.org/officeDocument/2006/customXml" ds:itemID="{3666429F-6C5C-4BA0-9117-99F044B7D4AE}"/>
</file>

<file path=customXml/itemProps2.xml><?xml version="1.0" encoding="utf-8"?>
<ds:datastoreItem xmlns:ds="http://schemas.openxmlformats.org/officeDocument/2006/customXml" ds:itemID="{68E114C8-189D-4ECF-9153-B6DA9BD27311}"/>
</file>

<file path=customXml/itemProps3.xml><?xml version="1.0" encoding="utf-8"?>
<ds:datastoreItem xmlns:ds="http://schemas.openxmlformats.org/officeDocument/2006/customXml" ds:itemID="{25D1AE15-E694-46D8-AB88-69C6C7F13842}"/>
</file>

<file path=docProps/app.xml><?xml version="1.0" encoding="utf-8"?>
<Properties xmlns="http://schemas.openxmlformats.org/officeDocument/2006/extended-properties" xmlns:vt="http://schemas.openxmlformats.org/officeDocument/2006/docPropsVTypes">
  <TotalTime>397</TotalTime>
  <Words>177</Words>
  <Application>Microsoft Office PowerPoint</Application>
  <PresentationFormat>On-screen Show (4:3)</PresentationFormat>
  <Paragraphs>114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CARCAM Curriculum Gap Analysis</vt:lpstr>
      <vt:lpstr>CARCAM Curriculum Gap Analysis</vt:lpstr>
      <vt:lpstr>CARCAM Curriculum Gap Analysis</vt:lpstr>
      <vt:lpstr>CARCAM Curriculum Gap Analysis</vt:lpstr>
      <vt:lpstr>CARCAM Curriculum Gap Analysis</vt:lpstr>
      <vt:lpstr>CARCAM Curriculum Gap Analysis</vt:lpstr>
      <vt:lpstr>CARCAM Curriculum Gap Analysis</vt:lpstr>
    </vt:vector>
  </TitlesOfParts>
  <Company>postsecondary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CGA Analysis</dc:title>
  <dc:creator>ted.davis</dc:creator>
  <cp:lastModifiedBy>ted.davis</cp:lastModifiedBy>
  <cp:revision>42</cp:revision>
  <dcterms:created xsi:type="dcterms:W3CDTF">2011-03-23T16:18:55Z</dcterms:created>
  <dcterms:modified xsi:type="dcterms:W3CDTF">2011-03-29T14:19:22Z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0x0101001DBCC695650B2F47B252ADAD32EDE4FC</vt:lpwstr>
  </property>
</Properties>
</file>